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74" r:id="rId2"/>
    <p:sldId id="2142533936" r:id="rId3"/>
    <p:sldId id="2142533941" r:id="rId4"/>
    <p:sldId id="2142533928" r:id="rId5"/>
    <p:sldId id="2142533938" r:id="rId6"/>
    <p:sldId id="2142533927" r:id="rId7"/>
    <p:sldId id="2142533940" r:id="rId8"/>
    <p:sldId id="2142533939" r:id="rId9"/>
    <p:sldId id="262" r:id="rId10"/>
    <p:sldId id="2142533932" r:id="rId11"/>
    <p:sldId id="2142533942" r:id="rId12"/>
  </p:sldIdLst>
  <p:sldSz cx="9144000" cy="5143500" type="screen16x9"/>
  <p:notesSz cx="9144000" cy="5143500"/>
  <p:defaultTextStyle>
    <a:defPPr>
      <a:defRPr lang="en-US"/>
    </a:defPPr>
    <a:lvl1pPr marL="0" algn="l" defTabSz="685800">
      <a:defRPr sz="1350">
        <a:solidFill>
          <a:schemeClr val="tx1"/>
        </a:solidFill>
        <a:latin typeface="+mn-lt"/>
        <a:ea typeface="+mn-ea"/>
        <a:cs typeface="+mn-cs"/>
      </a:defRPr>
    </a:lvl1pPr>
    <a:lvl2pPr marL="342900" algn="l" defTabSz="685800">
      <a:defRPr sz="1350">
        <a:solidFill>
          <a:schemeClr val="tx1"/>
        </a:solidFill>
        <a:latin typeface="+mn-lt"/>
        <a:ea typeface="+mn-ea"/>
        <a:cs typeface="+mn-cs"/>
      </a:defRPr>
    </a:lvl2pPr>
    <a:lvl3pPr marL="685800" algn="l" defTabSz="685800">
      <a:defRPr sz="135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>
      <a:defRPr sz="135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>
      <a:defRPr sz="135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>
      <a:defRPr sz="135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>
      <a:defRPr sz="135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>
      <a:defRPr sz="135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>
      <a:defRPr sz="135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61D4"/>
    <a:srgbClr val="5650D4"/>
    <a:srgbClr val="036B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31" autoAdjust="0"/>
    <p:restoredTop sz="88960" autoAdjust="0"/>
  </p:normalViewPr>
  <p:slideViewPr>
    <p:cSldViewPr>
      <p:cViewPr varScale="1">
        <p:scale>
          <a:sx n="127" d="100"/>
          <a:sy n="127" d="100"/>
        </p:scale>
        <p:origin x="172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199" d="100"/>
          <a:sy n="199" d="100"/>
        </p:scale>
        <p:origin x="196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DF91E2-800E-C54C-86AD-935356D272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>
              <a:latin typeface="Century Gothic" panose="020B0502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1016EC-76F1-AE40-ACCC-893484D55B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DF1D5-5381-5146-BC5A-0E579DD11B84}" type="datetimeFigureOut">
              <a:rPr lang="en-FI" smtClean="0">
                <a:latin typeface="Century Gothic" panose="020B0502020202020204" pitchFamily="34" charset="0"/>
              </a:rPr>
              <a:t>19.5.2025</a:t>
            </a:fld>
            <a:endParaRPr lang="en-FI">
              <a:latin typeface="Century Gothic" panose="020B0502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EBBD64-69F2-9241-BBE9-191BB99B45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9A04FB-C03A-CC4C-A186-117AD9F62F3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75B99-0450-644F-83B8-C522DB1F7A75}" type="slidenum">
              <a:rPr lang="en-FI" smtClean="0">
                <a:latin typeface="Century Gothic" panose="020B0502020202020204" pitchFamily="34" charset="0"/>
              </a:rPr>
              <a:t>‹#›</a:t>
            </a:fld>
            <a:endParaRPr lang="en-FI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6103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F7DD304B-E2A8-334A-9EDF-B3FE2266B753}" type="datetimeFigureOut">
              <a:rPr lang="en-US"/>
              <a:pPr>
                <a:defRPr/>
              </a:pPr>
              <a:t>5/19/25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ABB34A0-F34C-E54F-83A6-01020CFC4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>
      <a:defRPr sz="900" b="0" i="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342900" algn="l" defTabSz="685800">
      <a:defRPr sz="900" b="0" i="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685800" algn="l" defTabSz="685800">
      <a:defRPr sz="900" b="0" i="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028700" algn="l" defTabSz="685800">
      <a:defRPr sz="900" b="0" i="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371600" algn="l" defTabSz="685800">
      <a:defRPr sz="900" b="0" i="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1714500" algn="l" defTabSz="685800">
      <a:defRPr sz="9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>
      <a:defRPr sz="9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>
      <a:defRPr sz="9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>
      <a:defRPr sz="9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BB34A0-F34C-E54F-83A6-01020CFC4BB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32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BB34A0-F34C-E54F-83A6-01020CFC4BB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475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EE56C2-9F01-D046-B9C3-ECC31849EFE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81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BB34A0-F34C-E54F-83A6-01020CFC4BB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31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BB34A0-F34C-E54F-83A6-01020CFC4BB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616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emf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rcRect l="16973" t="39835" r="27054" b="12966"/>
          <a:stretch/>
        </p:blipFill>
        <p:spPr bwMode="auto"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 bwMode="auto">
          <a:xfrm>
            <a:off x="0" y="2715766"/>
            <a:ext cx="9144000" cy="3825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text styles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DDA2EAA-E815-CE42-5579-E885A7FDB462}"/>
              </a:ext>
            </a:extLst>
          </p:cNvPr>
          <p:cNvGrpSpPr/>
          <p:nvPr userDrawn="1"/>
        </p:nvGrpSpPr>
        <p:grpSpPr>
          <a:xfrm>
            <a:off x="2382993" y="1995686"/>
            <a:ext cx="4378015" cy="522382"/>
            <a:chOff x="2411760" y="2715765"/>
            <a:chExt cx="4378015" cy="5223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DCC0A4E-1934-24AD-89E8-36388AFD5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2411760" y="2715766"/>
              <a:ext cx="1785727" cy="522381"/>
            </a:xfrm>
            <a:prstGeom prst="rect">
              <a:avLst/>
            </a:prstGeom>
          </p:spPr>
        </p:pic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FBF6AB2A-F51A-E984-887B-184B51F128F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355976" y="2715765"/>
              <a:ext cx="2433799" cy="52238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685800">
                <a:lnSpc>
                  <a:spcPct val="90000"/>
                </a:lnSpc>
                <a:spcBef>
                  <a:spcPts val="0"/>
                </a:spcBef>
                <a:buNone/>
                <a:defRPr sz="3600" b="0" i="0">
                  <a:solidFill>
                    <a:schemeClr val="bg1"/>
                  </a:solidFill>
                  <a:latin typeface="Century Gothic"/>
                  <a:ea typeface="Century Gothic"/>
                  <a:cs typeface="Century Gothic"/>
                </a:defRPr>
              </a:lvl1pPr>
            </a:lstStyle>
            <a:p>
              <a:pPr>
                <a:defRPr/>
              </a:pPr>
              <a:r>
                <a:rPr lang="en-GB" dirty="0"/>
                <a:t>AI Factory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36867554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rcRect l="16973" t="39835" r="27054" b="12966"/>
          <a:stretch/>
        </p:blipFill>
        <p:spPr bwMode="auto"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 bwMode="auto">
          <a:xfrm>
            <a:off x="0" y="4227934"/>
            <a:ext cx="9144000" cy="3825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en-GB"/>
              <a:t>Click to edit Master text styles</a:t>
            </a:r>
          </a:p>
        </p:txBody>
      </p:sp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28650" y="510778"/>
            <a:ext cx="5599534" cy="69282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628650" y="1203598"/>
            <a:ext cx="7886700" cy="342912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</a:p>
          <a:p>
            <a:pPr lvl="1">
              <a:defRPr/>
            </a:pPr>
            <a:r>
              <a:rPr lang="en-GB"/>
              <a:t>Second level</a:t>
            </a:r>
          </a:p>
          <a:p>
            <a:pPr lvl="2">
              <a:defRPr/>
            </a:pPr>
            <a:r>
              <a:rPr lang="en-GB"/>
              <a:t>Third level</a:t>
            </a:r>
          </a:p>
          <a:p>
            <a:pPr lvl="3">
              <a:defRPr/>
            </a:pPr>
            <a:r>
              <a:rPr lang="en-GB"/>
              <a:t>Fourth level</a:t>
            </a:r>
          </a:p>
          <a:p>
            <a:pPr lvl="4">
              <a:defRPr/>
            </a:pPr>
            <a:r>
              <a:rPr lang="en-GB"/>
              <a:t>Fifth level</a:t>
            </a:r>
            <a:endParaRPr lang="en-US" dirty="0"/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ab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 bwMode="auto">
          <a:xfrm>
            <a:off x="628650" y="1491630"/>
            <a:ext cx="7886700" cy="3053476"/>
          </a:xfrm>
        </p:spPr>
        <p:txBody>
          <a:bodyPr/>
          <a:lstStyle/>
          <a:p>
            <a:pPr>
              <a:defRPr/>
            </a:pPr>
            <a:r>
              <a:rPr lang="en-GB"/>
              <a:t>Click icon to add table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 bwMode="auto">
          <a:xfrm>
            <a:off x="628651" y="527002"/>
            <a:ext cx="5455518" cy="748604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4773706" y="1479177"/>
            <a:ext cx="3741644" cy="315354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>
              <a:defRPr/>
            </a:pPr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 bwMode="auto">
          <a:xfrm>
            <a:off x="628650" y="1479176"/>
            <a:ext cx="3886200" cy="3153546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</a:p>
          <a:p>
            <a:pPr lvl="1">
              <a:defRPr/>
            </a:pPr>
            <a:r>
              <a:rPr lang="en-GB"/>
              <a:t>Second level</a:t>
            </a:r>
          </a:p>
          <a:p>
            <a:pPr lvl="2">
              <a:defRPr/>
            </a:pPr>
            <a:r>
              <a:rPr lang="en-GB"/>
              <a:t>Third level</a:t>
            </a:r>
          </a:p>
          <a:p>
            <a:pPr lvl="3">
              <a:defRPr/>
            </a:pPr>
            <a:r>
              <a:rPr lang="en-GB"/>
              <a:t>Fourth level</a:t>
            </a:r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 bwMode="auto">
          <a:xfrm>
            <a:off x="628651" y="510778"/>
            <a:ext cx="5599534" cy="99417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A7AC97-D866-F32E-5178-7FD13A090DB8}"/>
              </a:ext>
            </a:extLst>
          </p:cNvPr>
          <p:cNvSpPr/>
          <p:nvPr userDrawn="1"/>
        </p:nvSpPr>
        <p:spPr>
          <a:xfrm>
            <a:off x="0" y="1305144"/>
            <a:ext cx="9144000" cy="3838356"/>
          </a:xfrm>
          <a:prstGeom prst="rect">
            <a:avLst/>
          </a:prstGeom>
          <a:solidFill>
            <a:srgbClr val="5650D4"/>
          </a:solidFill>
          <a:ln>
            <a:solidFill>
              <a:srgbClr val="7D61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28650" y="510778"/>
            <a:ext cx="6746186" cy="69282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>
          <a:xfrm>
            <a:off x="630685" y="4737101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C197750-EEBD-B34A-BE39-A2AA7A4A9606}" type="slidenum">
              <a:rPr lang="en-US"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628650" y="1563638"/>
            <a:ext cx="7886700" cy="3069084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81796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act Detail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A308D4-51BB-2A60-FAE3-220E86C6AA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973" t="39805" r="27054" b="23599"/>
          <a:stretch/>
        </p:blipFill>
        <p:spPr bwMode="auto">
          <a:xfrm>
            <a:off x="1" y="0"/>
            <a:ext cx="9143999" cy="3987993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 bwMode="auto">
          <a:xfrm>
            <a:off x="2628435" y="4806669"/>
            <a:ext cx="3812825" cy="278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7FA84BE-DA44-0600-03C5-8EA44FDD82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62493" y="4242011"/>
            <a:ext cx="778251" cy="5076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65BEC4-2DCE-22C1-6673-EC23DEB0BE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04248" y="3185943"/>
            <a:ext cx="1851289" cy="26198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46E8BF9-C676-7BA1-2A3C-6ED97CC68A9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27984" y="4317017"/>
            <a:ext cx="2255250" cy="357660"/>
          </a:xfrm>
          <a:prstGeom prst="rect">
            <a:avLst/>
          </a:prstGeom>
        </p:spPr>
      </p:pic>
      <p:pic>
        <p:nvPicPr>
          <p:cNvPr id="24" name="Content Placeholder 4">
            <a:extLst>
              <a:ext uri="{FF2B5EF4-FFF2-40B4-BE49-F238E27FC236}">
                <a16:creationId xmlns:a16="http://schemas.microsoft.com/office/drawing/2014/main" id="{D98C7975-FDE5-7148-F56A-6A62FE44981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285507" y="3929003"/>
            <a:ext cx="2606806" cy="11336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81B9CA8-E051-F34B-DD57-3A0C19939747}"/>
              </a:ext>
            </a:extLst>
          </p:cNvPr>
          <p:cNvGrpSpPr/>
          <p:nvPr userDrawn="1"/>
        </p:nvGrpSpPr>
        <p:grpSpPr>
          <a:xfrm>
            <a:off x="2382993" y="1703310"/>
            <a:ext cx="4378015" cy="522382"/>
            <a:chOff x="2339752" y="1703310"/>
            <a:chExt cx="4378015" cy="522382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0E733CD1-0928-AD7F-6889-8E4E675B3FE9}"/>
                </a:ext>
              </a:extLst>
            </p:cNvPr>
            <p:cNvSpPr txBox="1">
              <a:spLocks/>
            </p:cNvSpPr>
            <p:nvPr userDrawn="1"/>
          </p:nvSpPr>
          <p:spPr bwMode="auto">
            <a:xfrm>
              <a:off x="4283968" y="1703310"/>
              <a:ext cx="2433799" cy="52238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685800">
                <a:lnSpc>
                  <a:spcPct val="90000"/>
                </a:lnSpc>
                <a:spcBef>
                  <a:spcPts val="0"/>
                </a:spcBef>
                <a:buNone/>
                <a:defRPr sz="3600" b="0" i="0">
                  <a:solidFill>
                    <a:schemeClr val="bg1"/>
                  </a:solidFill>
                  <a:latin typeface="Century Gothic"/>
                  <a:ea typeface="Century Gothic"/>
                  <a:cs typeface="Century Gothic"/>
                </a:defRPr>
              </a:lvl1pPr>
            </a:lstStyle>
            <a:p>
              <a:pPr>
                <a:defRPr/>
              </a:pPr>
              <a:r>
                <a:rPr lang="en-GB" dirty="0"/>
                <a:t>AI Factory</a:t>
              </a:r>
              <a:endParaRPr lang="en-US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DB0AAB5-8761-6DEF-3F99-EA598D03D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2339752" y="1703311"/>
              <a:ext cx="1785727" cy="522381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B598C9-B3F3-D17C-C873-9BD9FDA1F9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7002" t="39915" r="27025" b="24860"/>
          <a:stretch/>
        </p:blipFill>
        <p:spPr bwMode="auto">
          <a:xfrm>
            <a:off x="4716" y="1304859"/>
            <a:ext cx="9143999" cy="38386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28650" y="510778"/>
            <a:ext cx="6746186" cy="69282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C197750-EEBD-B34A-BE39-A2AA7A4A9606}" type="slidenum">
              <a:rPr lang="en-US"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628650" y="1563638"/>
            <a:ext cx="7886700" cy="3069084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53142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510777"/>
            <a:ext cx="5599534" cy="4099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162050"/>
            <a:ext cx="7886700" cy="3470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GB"/>
              <a:t>Click to edit Master text styles</a:t>
            </a:r>
          </a:p>
          <a:p>
            <a:pPr lvl="1">
              <a:defRPr/>
            </a:pPr>
            <a:r>
              <a:rPr lang="en-GB"/>
              <a:t>Second level</a:t>
            </a:r>
          </a:p>
          <a:p>
            <a:pPr lvl="2">
              <a:defRPr/>
            </a:pPr>
            <a:r>
              <a:rPr lang="en-GB"/>
              <a:t>Third level</a:t>
            </a:r>
          </a:p>
          <a:p>
            <a:pPr lvl="3">
              <a:defRPr/>
            </a:pPr>
            <a:r>
              <a:rPr lang="en-GB"/>
              <a:t>Fourth level</a:t>
            </a:r>
          </a:p>
          <a:p>
            <a:pPr lvl="4">
              <a:defRPr/>
            </a:pPr>
            <a:r>
              <a:rPr lang="en-GB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435055" y="528934"/>
            <a:ext cx="917614" cy="2684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3CCCC9-CD8B-869C-F0C6-B30776A9E2FF}"/>
              </a:ext>
            </a:extLst>
          </p:cNvPr>
          <p:cNvSpPr txBox="1"/>
          <p:nvPr userDrawn="1"/>
        </p:nvSpPr>
        <p:spPr>
          <a:xfrm>
            <a:off x="7375564" y="478483"/>
            <a:ext cx="1372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AI Factory</a:t>
            </a:r>
            <a:endParaRPr lang="en-US" sz="18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49" r:id="rId2"/>
    <p:sldLayoutId id="2147483656" r:id="rId3"/>
    <p:sldLayoutId id="2147483659" r:id="rId4"/>
    <p:sldLayoutId id="2147483660" r:id="rId5"/>
    <p:sldLayoutId id="2147483661" r:id="rId6"/>
    <p:sldLayoutId id="2147483669" r:id="rId7"/>
    <p:sldLayoutId id="2147483664" r:id="rId8"/>
    <p:sldLayoutId id="2147483670" r:id="rId9"/>
  </p:sldLayoutIdLst>
  <p:transition spd="slow">
    <p:push/>
  </p:transition>
  <p:hf hdr="0" ftr="0" dt="0"/>
  <p:txStyles>
    <p:titleStyle>
      <a:lvl1pPr algn="l" defTabSz="685800" eaLnBrk="1" hangingPunct="1">
        <a:lnSpc>
          <a:spcPct val="90000"/>
        </a:lnSpc>
        <a:spcBef>
          <a:spcPts val="0"/>
        </a:spcBef>
        <a:buNone/>
        <a:defRPr sz="2000" b="0" i="0">
          <a:solidFill>
            <a:schemeClr val="tx1"/>
          </a:solidFill>
          <a:latin typeface="Century Gothic"/>
          <a:ea typeface="Century Gothic"/>
          <a:cs typeface="Century Gothic"/>
        </a:defRPr>
      </a:lvl1pPr>
    </p:titleStyle>
    <p:bodyStyle>
      <a:lvl1pPr marL="171450" indent="-171450" algn="l" defTabSz="685800" eaLnBrk="1" hangingPunct="1">
        <a:lnSpc>
          <a:spcPct val="90000"/>
        </a:lnSpc>
        <a:spcBef>
          <a:spcPts val="750"/>
        </a:spcBef>
        <a:buFont typeface="Arial"/>
        <a:buChar char="•"/>
        <a:defRPr sz="1400" b="0" i="0">
          <a:solidFill>
            <a:schemeClr val="tx1"/>
          </a:solidFill>
          <a:latin typeface="+mn-lt"/>
          <a:ea typeface="Corbel"/>
          <a:cs typeface="Corbel"/>
        </a:defRPr>
      </a:lvl1pPr>
      <a:lvl2pPr marL="514350" indent="-171450" algn="l" defTabSz="685800" eaLnBrk="1" hangingPunct="1">
        <a:lnSpc>
          <a:spcPct val="90000"/>
        </a:lnSpc>
        <a:spcBef>
          <a:spcPts val="375"/>
        </a:spcBef>
        <a:buFont typeface="Arial"/>
        <a:buChar char="•"/>
        <a:defRPr sz="1200" b="0" i="0">
          <a:solidFill>
            <a:schemeClr val="tx1"/>
          </a:solidFill>
          <a:latin typeface="+mn-lt"/>
          <a:ea typeface="Corbel"/>
          <a:cs typeface="Corbel"/>
        </a:defRPr>
      </a:lvl2pPr>
      <a:lvl3pPr marL="857250" indent="-171450" algn="l" defTabSz="685800" eaLnBrk="1" hangingPunct="1">
        <a:lnSpc>
          <a:spcPct val="90000"/>
        </a:lnSpc>
        <a:spcBef>
          <a:spcPts val="375"/>
        </a:spcBef>
        <a:buFont typeface="Arial"/>
        <a:buChar char="•"/>
        <a:defRPr sz="1000" b="0" i="0">
          <a:solidFill>
            <a:schemeClr val="tx1"/>
          </a:solidFill>
          <a:latin typeface="+mn-lt"/>
          <a:ea typeface="Corbel"/>
          <a:cs typeface="Corbel"/>
        </a:defRPr>
      </a:lvl3pPr>
      <a:lvl4pPr marL="1200150" indent="-171450" algn="l" defTabSz="685800" eaLnBrk="1" hangingPunct="1">
        <a:lnSpc>
          <a:spcPct val="90000"/>
        </a:lnSpc>
        <a:spcBef>
          <a:spcPts val="375"/>
        </a:spcBef>
        <a:buFont typeface="Arial"/>
        <a:buChar char="•"/>
        <a:defRPr sz="900" b="0" i="0">
          <a:solidFill>
            <a:schemeClr val="tx1"/>
          </a:solidFill>
          <a:latin typeface="+mn-lt"/>
          <a:ea typeface="Corbel"/>
          <a:cs typeface="Corbel"/>
        </a:defRPr>
      </a:lvl4pPr>
      <a:lvl5pPr marL="1543050" indent="-171450" algn="l" defTabSz="685800" eaLnBrk="1" hangingPunct="1">
        <a:lnSpc>
          <a:spcPct val="90000"/>
        </a:lnSpc>
        <a:spcBef>
          <a:spcPts val="375"/>
        </a:spcBef>
        <a:buFont typeface="Arial"/>
        <a:buChar char="•"/>
        <a:defRPr sz="800" b="0" i="0">
          <a:solidFill>
            <a:schemeClr val="tx1"/>
          </a:solidFill>
          <a:latin typeface="+mn-lt"/>
          <a:ea typeface="Corbel"/>
          <a:cs typeface="Corbel"/>
        </a:defRPr>
      </a:lvl5pPr>
      <a:lvl6pPr marL="1885950" indent="-171450" algn="l" defTabSz="685800" eaLnBrk="1" hangingPunct="1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eaLnBrk="1" hangingPunct="1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eaLnBrk="1" hangingPunct="1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eaLnBrk="1" hangingPunct="1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eaLnBrk="1" hangingPunct="1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eaLnBrk="1" hangingPunct="1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eaLnBrk="1" hangingPunct="1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eaLnBrk="1" hangingPunct="1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eaLnBrk="1" hangingPunct="1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eaLnBrk="1" hangingPunct="1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eaLnBrk="1" hangingPunct="1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eaLnBrk="1" hangingPunct="1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eaLnBrk="1" hangingPunct="1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jp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3F4806D-9584-0DE9-3E54-FF0B0F846717}"/>
              </a:ext>
            </a:extLst>
          </p:cNvPr>
          <p:cNvSpPr/>
          <p:nvPr/>
        </p:nvSpPr>
        <p:spPr>
          <a:xfrm>
            <a:off x="0" y="4587974"/>
            <a:ext cx="9144000" cy="555526"/>
          </a:xfrm>
          <a:prstGeom prst="rect">
            <a:avLst/>
          </a:prstGeom>
          <a:solidFill>
            <a:srgbClr val="5650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DF19BF-DAA7-04D9-A758-4CB3633731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701336"/>
            <a:ext cx="9144000" cy="1656184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Century Gothic" panose="020B0502020202020204" pitchFamily="34" charset="0"/>
              </a:rPr>
              <a:t>Open for Business</a:t>
            </a:r>
          </a:p>
          <a:p>
            <a:endParaRPr lang="en-US" dirty="0"/>
          </a:p>
          <a:p>
            <a:r>
              <a:rPr lang="en-US" sz="1200" i="1" dirty="0"/>
              <a:t>Aleksi Kallio, Director, LUMI AI Factory Services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90A169-129A-E4EE-734C-6AD13F7D60DA}"/>
              </a:ext>
            </a:extLst>
          </p:cNvPr>
          <p:cNvSpPr txBox="1"/>
          <p:nvPr/>
        </p:nvSpPr>
        <p:spPr>
          <a:xfrm>
            <a:off x="0" y="4734932"/>
            <a:ext cx="9144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AI Factories: Open for Business – Webinar, May 20, 2025</a:t>
            </a:r>
          </a:p>
        </p:txBody>
      </p:sp>
    </p:spTree>
    <p:extLst>
      <p:ext uri="{BB962C8B-B14F-4D97-AF65-F5344CB8AC3E}">
        <p14:creationId xmlns:p14="http://schemas.microsoft.com/office/powerpoint/2010/main" val="2430685331"/>
      </p:ext>
    </p:extLst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BC2826-CA27-E27F-FAB8-83F604A0E4BB}"/>
              </a:ext>
            </a:extLst>
          </p:cNvPr>
          <p:cNvSpPr/>
          <p:nvPr/>
        </p:nvSpPr>
        <p:spPr>
          <a:xfrm>
            <a:off x="739676" y="2326963"/>
            <a:ext cx="936104" cy="991895"/>
          </a:xfrm>
          <a:prstGeom prst="rect">
            <a:avLst/>
          </a:prstGeom>
          <a:solidFill>
            <a:srgbClr val="5650D4"/>
          </a:solidFill>
          <a:ln>
            <a:solidFill>
              <a:srgbClr val="5650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1E8928C-31B7-8088-6EB3-3CC72E2C4F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653" t="39675" r="29387" b="23111"/>
          <a:stretch/>
        </p:blipFill>
        <p:spPr bwMode="auto">
          <a:xfrm>
            <a:off x="1727684" y="1203598"/>
            <a:ext cx="6912768" cy="32773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1E6A6A-8EF8-DD38-C07A-59BB1B522CA3}"/>
              </a:ext>
            </a:extLst>
          </p:cNvPr>
          <p:cNvSpPr txBox="1"/>
          <p:nvPr/>
        </p:nvSpPr>
        <p:spPr>
          <a:xfrm>
            <a:off x="2035820" y="1447205"/>
            <a:ext cx="626469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300" dirty="0">
                <a:solidFill>
                  <a:schemeClr val="bg1"/>
                </a:solidFill>
              </a:rPr>
              <a:t>Enabling frontier AI models with an exceptionally large AI-supercomputer, supported by a wide consortium and deep tech support</a:t>
            </a:r>
          </a:p>
          <a:p>
            <a:pPr lvl="0"/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0FAA139A-F49B-26B9-6F36-7FD4CBEA30C8}"/>
              </a:ext>
            </a:extLst>
          </p:cNvPr>
          <p:cNvSpPr txBox="1">
            <a:spLocks/>
          </p:cNvSpPr>
          <p:nvPr/>
        </p:nvSpPr>
        <p:spPr>
          <a:xfrm>
            <a:off x="628650" y="510778"/>
            <a:ext cx="6696490" cy="47679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685800" eaLnBrk="1" hangingPunct="1">
              <a:lnSpc>
                <a:spcPct val="9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Century Gothic"/>
                <a:ea typeface="Century Gothic"/>
                <a:cs typeface="Century Gothic"/>
              </a:defRPr>
            </a:lvl1pPr>
          </a:lstStyle>
          <a:p>
            <a:r>
              <a:rPr lang="it-IT" dirty="0" err="1"/>
              <a:t>Summary</a:t>
            </a:r>
            <a:r>
              <a:rPr lang="it-IT" dirty="0"/>
              <a:t> – </a:t>
            </a:r>
            <a:r>
              <a:rPr lang="en-FI" dirty="0"/>
              <a:t>Building AI sovereignty in Europe</a:t>
            </a:r>
          </a:p>
          <a:p>
            <a:endParaRPr lang="fi-FI" dirty="0"/>
          </a:p>
        </p:txBody>
      </p:sp>
      <p:pic>
        <p:nvPicPr>
          <p:cNvPr id="21" name="Graphic 20" descr="Lightbulb and pencil with solid fill">
            <a:extLst>
              <a:ext uri="{FF2B5EF4-FFF2-40B4-BE49-F238E27FC236}">
                <a16:creationId xmlns:a16="http://schemas.microsoft.com/office/drawing/2014/main" id="{0142E06B-9373-F72E-2C3E-EEB5CD644A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1064" y="2494038"/>
            <a:ext cx="669333" cy="6693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2A4C7C5-A445-BF6E-1B8E-88D22AA2AEBA}"/>
              </a:ext>
            </a:extLst>
          </p:cNvPr>
          <p:cNvSpPr txBox="1"/>
          <p:nvPr/>
        </p:nvSpPr>
        <p:spPr>
          <a:xfrm>
            <a:off x="2035820" y="2599333"/>
            <a:ext cx="6264696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300" dirty="0">
                <a:solidFill>
                  <a:schemeClr val="bg1"/>
                </a:solidFill>
              </a:rPr>
              <a:t>Comprehensive services woven into AI networks, user communities and industrial ecosystems</a:t>
            </a:r>
          </a:p>
          <a:p>
            <a:pPr lvl="0"/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739335-FA78-7CF0-0AFD-4F4F66D0F9AF}"/>
              </a:ext>
            </a:extLst>
          </p:cNvPr>
          <p:cNvSpPr txBox="1"/>
          <p:nvPr/>
        </p:nvSpPr>
        <p:spPr>
          <a:xfrm>
            <a:off x="2064679" y="3723878"/>
            <a:ext cx="6264696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300" dirty="0">
                <a:solidFill>
                  <a:schemeClr val="bg1"/>
                </a:solidFill>
              </a:rPr>
              <a:t>Additional effort to hand picked services that strengthen competitive edges within the consortium countries and in Europe as whole</a:t>
            </a:r>
          </a:p>
          <a:p>
            <a:pPr lvl="0"/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679A94F-D271-355B-1A7E-0FEA4FBCF382}"/>
              </a:ext>
            </a:extLst>
          </p:cNvPr>
          <p:cNvSpPr/>
          <p:nvPr/>
        </p:nvSpPr>
        <p:spPr>
          <a:xfrm>
            <a:off x="628650" y="2195493"/>
            <a:ext cx="8174508" cy="157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F391ED2-8B7E-E70C-1396-D6357542F572}"/>
              </a:ext>
            </a:extLst>
          </p:cNvPr>
          <p:cNvSpPr/>
          <p:nvPr/>
        </p:nvSpPr>
        <p:spPr>
          <a:xfrm>
            <a:off x="628650" y="3329553"/>
            <a:ext cx="8174508" cy="157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7BAF0A-6F72-DE9F-A6D1-5C804DD582B6}"/>
              </a:ext>
            </a:extLst>
          </p:cNvPr>
          <p:cNvSpPr/>
          <p:nvPr/>
        </p:nvSpPr>
        <p:spPr>
          <a:xfrm>
            <a:off x="739676" y="1192903"/>
            <a:ext cx="936104" cy="991895"/>
          </a:xfrm>
          <a:prstGeom prst="rect">
            <a:avLst/>
          </a:prstGeom>
          <a:solidFill>
            <a:srgbClr val="5650D4"/>
          </a:solidFill>
          <a:ln>
            <a:solidFill>
              <a:srgbClr val="5650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88789A-7F21-70A2-91C4-BBDDF79B3BD3}"/>
              </a:ext>
            </a:extLst>
          </p:cNvPr>
          <p:cNvSpPr/>
          <p:nvPr/>
        </p:nvSpPr>
        <p:spPr>
          <a:xfrm>
            <a:off x="755576" y="3489059"/>
            <a:ext cx="920204" cy="991895"/>
          </a:xfrm>
          <a:prstGeom prst="rect">
            <a:avLst/>
          </a:prstGeom>
          <a:solidFill>
            <a:srgbClr val="5650D4"/>
          </a:solidFill>
          <a:ln>
            <a:solidFill>
              <a:srgbClr val="5650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 descr="Bullseye with solid fill">
            <a:extLst>
              <a:ext uri="{FF2B5EF4-FFF2-40B4-BE49-F238E27FC236}">
                <a16:creationId xmlns:a16="http://schemas.microsoft.com/office/drawing/2014/main" id="{A105E548-DF27-0869-4C76-F92A36EDB1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6365" y="3621863"/>
            <a:ext cx="692821" cy="692821"/>
          </a:xfrm>
          <a:prstGeom prst="rect">
            <a:avLst/>
          </a:prstGeom>
        </p:spPr>
      </p:pic>
      <p:pic>
        <p:nvPicPr>
          <p:cNvPr id="19" name="Graphic 18" descr="Server with solid fill">
            <a:extLst>
              <a:ext uri="{FF2B5EF4-FFF2-40B4-BE49-F238E27FC236}">
                <a16:creationId xmlns:a16="http://schemas.microsoft.com/office/drawing/2014/main" id="{5949C49F-EED5-896F-0E25-32D71D9EC0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5779" y="1353817"/>
            <a:ext cx="660780" cy="66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03276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450CFD-20A7-BBD3-BF8D-B5F269D75B01}"/>
              </a:ext>
            </a:extLst>
          </p:cNvPr>
          <p:cNvSpPr txBox="1"/>
          <p:nvPr/>
        </p:nvSpPr>
        <p:spPr>
          <a:xfrm>
            <a:off x="14824" y="257175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chemeClr val="bg1"/>
                </a:solidFill>
              </a:rPr>
              <a:t>        </a:t>
            </a:r>
            <a:r>
              <a:rPr lang="en-FI" sz="2000" dirty="0">
                <a:solidFill>
                  <a:schemeClr val="bg1"/>
                </a:solidFill>
              </a:rPr>
              <a:t>Contact us through </a:t>
            </a:r>
            <a:r>
              <a:rPr lang="en-FI" sz="2000" b="1" u="sng" dirty="0">
                <a:solidFill>
                  <a:schemeClr val="bg1"/>
                </a:solidFill>
              </a:rPr>
              <a:t>lumi-supercomputer.eu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91C167-6AF8-4621-CEE8-CD8F23505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2427734"/>
            <a:ext cx="962389" cy="96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33602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CA3CCB-1525-3A92-115A-D26CCC517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LUMI-AIF: Exceptional in many ways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8CE49-0CA0-4807-EF1C-6318A7D312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FI" dirty="0"/>
              <a:t>The three pillars of LUMI AI Factory</a:t>
            </a:r>
          </a:p>
          <a:p>
            <a:pPr lvl="1"/>
            <a:r>
              <a:rPr lang="en-FI" dirty="0"/>
              <a:t>AI-optimised supercomputer </a:t>
            </a:r>
            <a:r>
              <a:rPr lang="en-FI" b="1" dirty="0"/>
              <a:t>LUMI-AI</a:t>
            </a:r>
            <a:r>
              <a:rPr lang="en-FI" dirty="0"/>
              <a:t> </a:t>
            </a:r>
          </a:p>
          <a:p>
            <a:pPr lvl="1"/>
            <a:r>
              <a:rPr lang="en-FI" dirty="0"/>
              <a:t>AI Factory </a:t>
            </a:r>
            <a:r>
              <a:rPr lang="fi-FI" b="1" dirty="0"/>
              <a:t>S</a:t>
            </a:r>
            <a:r>
              <a:rPr lang="en-FI" b="1" dirty="0"/>
              <a:t>ervice </a:t>
            </a:r>
            <a:r>
              <a:rPr lang="fi-FI" b="1" dirty="0"/>
              <a:t>C</a:t>
            </a:r>
            <a:r>
              <a:rPr lang="en-FI" b="1" dirty="0"/>
              <a:t>enter </a:t>
            </a:r>
          </a:p>
          <a:p>
            <a:pPr lvl="1"/>
            <a:r>
              <a:rPr lang="en-FI" dirty="0"/>
              <a:t>Experimental quantum-computing platform </a:t>
            </a:r>
            <a:r>
              <a:rPr lang="en-FI" b="1" dirty="0"/>
              <a:t>LUMI-IQ </a:t>
            </a:r>
          </a:p>
          <a:p>
            <a:r>
              <a:rPr lang="en-FI" dirty="0"/>
              <a:t>Total budget over 612 million euros, marking a serious step up in AI-computing capacity</a:t>
            </a:r>
          </a:p>
          <a:p>
            <a:r>
              <a:rPr lang="en-FI" dirty="0"/>
              <a:t>Backed by a strong consortium of </a:t>
            </a:r>
            <a:r>
              <a:rPr lang="en-GB" dirty="0"/>
              <a:t>Czechia, Denmark,</a:t>
            </a:r>
            <a:r>
              <a:rPr lang="en-FI" dirty="0"/>
              <a:t> Estonia,</a:t>
            </a:r>
            <a:r>
              <a:rPr lang="en-GB" dirty="0"/>
              <a:t> Norway,</a:t>
            </a:r>
            <a:r>
              <a:rPr lang="en-FI" dirty="0"/>
              <a:t> </a:t>
            </a:r>
            <a:r>
              <a:rPr lang="en-GB" dirty="0"/>
              <a:t>Poland and Finland (coordinator). Additional countries looking to join as Antennas.</a:t>
            </a:r>
          </a:p>
          <a:p>
            <a:r>
              <a:rPr lang="fi-FI" dirty="0" err="1"/>
              <a:t>Launched</a:t>
            </a:r>
            <a:r>
              <a:rPr lang="fi-FI" dirty="0"/>
              <a:t> 2nd of </a:t>
            </a:r>
            <a:r>
              <a:rPr lang="fi-FI" dirty="0" err="1"/>
              <a:t>April</a:t>
            </a:r>
            <a:r>
              <a:rPr lang="fi-FI" dirty="0"/>
              <a:t> 2025, </a:t>
            </a:r>
            <a:r>
              <a:rPr lang="fi-FI" dirty="0" err="1"/>
              <a:t>service</a:t>
            </a:r>
            <a:r>
              <a:rPr lang="fi-FI" dirty="0"/>
              <a:t> </a:t>
            </a:r>
            <a:r>
              <a:rPr lang="fi-FI" dirty="0" err="1"/>
              <a:t>provisioning</a:t>
            </a:r>
            <a:r>
              <a:rPr lang="fi-FI" dirty="0"/>
              <a:t> </a:t>
            </a:r>
            <a:r>
              <a:rPr lang="fi-FI" dirty="0" err="1"/>
              <a:t>started</a:t>
            </a:r>
            <a:r>
              <a:rPr lang="fi-FI" dirty="0"/>
              <a:t> on </a:t>
            </a:r>
            <a:r>
              <a:rPr lang="fi-FI" dirty="0" err="1"/>
              <a:t>current</a:t>
            </a:r>
            <a:r>
              <a:rPr lang="fi-FI" dirty="0"/>
              <a:t> LUMI </a:t>
            </a:r>
            <a:r>
              <a:rPr lang="fi-FI" dirty="0" err="1"/>
              <a:t>supercomputer</a:t>
            </a:r>
            <a:endParaRPr lang="en-FI" dirty="0"/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71414697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733BA4-5A15-C3B1-7F78-7EBC40239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46" y="1419621"/>
            <a:ext cx="8368942" cy="285793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E7F954-6F7D-240B-2D08-0AE7461C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i-FI" dirty="0"/>
              <a:t>T</a:t>
            </a:r>
            <a:r>
              <a:rPr lang="en-FI" dirty="0"/>
              <a:t>imeline</a:t>
            </a:r>
            <a:r>
              <a:rPr lang="fi-FI" dirty="0"/>
              <a:t> for </a:t>
            </a:r>
            <a:r>
              <a:rPr lang="fi-FI" dirty="0" err="1"/>
              <a:t>the</a:t>
            </a:r>
            <a:r>
              <a:rPr lang="fi-FI" dirty="0"/>
              <a:t> LUMI-AIF</a:t>
            </a:r>
            <a:endParaRPr lang="en-FI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80D06D4-F3C5-2BC4-FE03-CD9BCD27AC9D}"/>
              </a:ext>
            </a:extLst>
          </p:cNvPr>
          <p:cNvCxnSpPr>
            <a:cxnSpLocks/>
          </p:cNvCxnSpPr>
          <p:nvPr/>
        </p:nvCxnSpPr>
        <p:spPr>
          <a:xfrm flipV="1">
            <a:off x="2339752" y="2749042"/>
            <a:ext cx="360040" cy="398772"/>
          </a:xfrm>
          <a:prstGeom prst="line">
            <a:avLst/>
          </a:prstGeom>
          <a:ln w="19050">
            <a:solidFill>
              <a:srgbClr val="7D61D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D4D2E94E-5E3D-3302-0066-591455DA8D0B}"/>
              </a:ext>
            </a:extLst>
          </p:cNvPr>
          <p:cNvSpPr/>
          <p:nvPr/>
        </p:nvSpPr>
        <p:spPr>
          <a:xfrm>
            <a:off x="971600" y="2659774"/>
            <a:ext cx="1110638" cy="478530"/>
          </a:xfrm>
          <a:prstGeom prst="wedgeRectCallout">
            <a:avLst>
              <a:gd name="adj1" fmla="val 62835"/>
              <a:gd name="adj2" fmla="val 38884"/>
            </a:avLst>
          </a:prstGeom>
          <a:solidFill>
            <a:srgbClr val="7D61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1200" b="1" dirty="0">
                <a:solidFill>
                  <a:schemeClr val="bg1"/>
                </a:solidFill>
              </a:rPr>
              <a:t>Launch 2nd April</a:t>
            </a:r>
            <a:r>
              <a:rPr lang="fi-FI" sz="1200" b="1" dirty="0">
                <a:solidFill>
                  <a:schemeClr val="bg1"/>
                </a:solidFill>
              </a:rPr>
              <a:t> 2025</a:t>
            </a:r>
            <a:endParaRPr lang="en-FI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882982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698A7-8730-2F34-3047-676196182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Building on LUMI’s AI environment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3EDDD8-AB3A-8B63-660B-D0195E825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477834"/>
            <a:ext cx="3511302" cy="33730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F09DCD-CE22-876E-8F17-97907CA28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971" y="1477834"/>
            <a:ext cx="2808312" cy="2265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16EBD2-3825-EC37-6E2B-017D49E07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971" y="3867894"/>
            <a:ext cx="2808312" cy="96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47601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8807F0-C69D-3070-AC51-8AA3CEE99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Not only a one-stop shop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8C0BA1-F5B7-0A89-B9FE-A20BE307346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FI" dirty="0"/>
              <a:t>One-stop shop: a </a:t>
            </a:r>
            <a:r>
              <a:rPr lang="en-FI" b="1" dirty="0"/>
              <a:t>comprehensive service portfolio </a:t>
            </a:r>
            <a:r>
              <a:rPr lang="en-FI" dirty="0"/>
              <a:t>provided by a large consortium, with a track record of effective collaboration in LUMI consortium</a:t>
            </a:r>
          </a:p>
          <a:p>
            <a:r>
              <a:rPr lang="en-FI" dirty="0"/>
              <a:t>Big push for service productisation to carve out </a:t>
            </a:r>
            <a:r>
              <a:rPr lang="en-FI" b="1" dirty="0"/>
              <a:t>well-packaged service products </a:t>
            </a:r>
            <a:r>
              <a:rPr lang="en-FI" dirty="0"/>
              <a:t>=&gt; make offering </a:t>
            </a:r>
            <a:r>
              <a:rPr lang="en-FI" b="1" dirty="0"/>
              <a:t>easy to approach </a:t>
            </a:r>
            <a:r>
              <a:rPr lang="en-FI" dirty="0"/>
              <a:t>to user communities outside of HPC realm and ensure </a:t>
            </a:r>
            <a:r>
              <a:rPr lang="en-FI" b="1" dirty="0"/>
              <a:t>scalability for all types of services</a:t>
            </a:r>
          </a:p>
          <a:p>
            <a:r>
              <a:rPr lang="en-FI" dirty="0"/>
              <a:t>Beyond one-stop-shop: leverage service products and make LUMI-AIF </a:t>
            </a:r>
            <a:r>
              <a:rPr lang="en-FI" b="1" dirty="0"/>
              <a:t>a first-class citizen in dozens of AI networks and communities</a:t>
            </a:r>
            <a:r>
              <a:rPr lang="en-FI" dirty="0"/>
              <a:t>: incubators, accelerators, EDIH’s, TEF’s, challenges, campuses, hacklabs, sectoral communities…</a:t>
            </a: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608448399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8A913-B5EC-072D-8293-C9F44E16B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Customer journey across communities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13BB63C-7CE5-37E4-70F4-2CB16AF446D9}"/>
              </a:ext>
            </a:extLst>
          </p:cNvPr>
          <p:cNvSpPr/>
          <p:nvPr/>
        </p:nvSpPr>
        <p:spPr>
          <a:xfrm>
            <a:off x="2751327" y="1721512"/>
            <a:ext cx="1728192" cy="14983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9A01643-8DFC-F77C-CB11-137C02578F30}"/>
              </a:ext>
            </a:extLst>
          </p:cNvPr>
          <p:cNvSpPr/>
          <p:nvPr/>
        </p:nvSpPr>
        <p:spPr>
          <a:xfrm>
            <a:off x="4797144" y="1721512"/>
            <a:ext cx="1728192" cy="14983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B29B730-121C-EC4E-DA9C-B73E5A4089C0}"/>
              </a:ext>
            </a:extLst>
          </p:cNvPr>
          <p:cNvSpPr/>
          <p:nvPr/>
        </p:nvSpPr>
        <p:spPr>
          <a:xfrm>
            <a:off x="4797144" y="3222274"/>
            <a:ext cx="1728192" cy="1530020"/>
          </a:xfrm>
          <a:prstGeom prst="rect">
            <a:avLst/>
          </a:prstGeom>
          <a:solidFill>
            <a:srgbClr val="7D61D4"/>
          </a:solidFill>
          <a:ln>
            <a:solidFill>
              <a:srgbClr val="7D61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6601D2-79A7-B282-5E64-8FBB719317D7}"/>
              </a:ext>
            </a:extLst>
          </p:cNvPr>
          <p:cNvSpPr/>
          <p:nvPr/>
        </p:nvSpPr>
        <p:spPr>
          <a:xfrm>
            <a:off x="6850253" y="1721512"/>
            <a:ext cx="1728192" cy="1504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9E64D2-143B-8DF7-F9B3-2038E51EA4BD}"/>
              </a:ext>
            </a:extLst>
          </p:cNvPr>
          <p:cNvSpPr/>
          <p:nvPr/>
        </p:nvSpPr>
        <p:spPr>
          <a:xfrm>
            <a:off x="6850253" y="3228600"/>
            <a:ext cx="1728192" cy="1523694"/>
          </a:xfrm>
          <a:prstGeom prst="rect">
            <a:avLst/>
          </a:prstGeom>
          <a:solidFill>
            <a:srgbClr val="7D61D4"/>
          </a:solidFill>
          <a:ln>
            <a:solidFill>
              <a:srgbClr val="7D61D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69029B-255C-DF71-B971-0441AB427B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02291" y="2065887"/>
            <a:ext cx="1625351" cy="9385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FI" sz="1000" dirty="0">
                <a:solidFill>
                  <a:schemeClr val="tx1"/>
                </a:solidFill>
              </a:rPr>
              <a:t>One of the teams wants to continue working on their ideas and joins </a:t>
            </a:r>
            <a:r>
              <a:rPr lang="en-FI" sz="1000" b="1" dirty="0">
                <a:solidFill>
                  <a:schemeClr val="tx1"/>
                </a:solidFill>
              </a:rPr>
              <a:t>a startup incubator</a:t>
            </a:r>
            <a:r>
              <a:rPr lang="en-FI" sz="1000" dirty="0">
                <a:solidFill>
                  <a:schemeClr val="tx1"/>
                </a:solidFill>
              </a:rPr>
              <a:t>. </a:t>
            </a:r>
            <a:endParaRPr lang="fi-FI" sz="1000" dirty="0">
              <a:solidFill>
                <a:schemeClr val="tx1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F566427-3709-EF65-53B0-7041ADB88F6E}"/>
              </a:ext>
            </a:extLst>
          </p:cNvPr>
          <p:cNvGrpSpPr/>
          <p:nvPr/>
        </p:nvGrpSpPr>
        <p:grpSpPr>
          <a:xfrm>
            <a:off x="700425" y="3222274"/>
            <a:ext cx="1728192" cy="1530020"/>
            <a:chOff x="700425" y="3222274"/>
            <a:chExt cx="1728192" cy="153002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F31511E-6178-C83A-E458-6EDC91377965}"/>
                </a:ext>
              </a:extLst>
            </p:cNvPr>
            <p:cNvSpPr/>
            <p:nvPr/>
          </p:nvSpPr>
          <p:spPr>
            <a:xfrm>
              <a:off x="700425" y="3222274"/>
              <a:ext cx="1728192" cy="1530020"/>
            </a:xfrm>
            <a:prstGeom prst="rect">
              <a:avLst/>
            </a:prstGeom>
            <a:solidFill>
              <a:srgbClr val="7D61D4"/>
            </a:solidFill>
            <a:ln>
              <a:solidFill>
                <a:srgbClr val="7D61D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7E9F2B6-EE99-09CA-1999-D0C9BDAE556A}"/>
                </a:ext>
              </a:extLst>
            </p:cNvPr>
            <p:cNvSpPr txBox="1"/>
            <p:nvPr/>
          </p:nvSpPr>
          <p:spPr>
            <a:xfrm>
              <a:off x="798632" y="3579862"/>
              <a:ext cx="153177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FI" sz="1000" b="1" dirty="0">
                  <a:solidFill>
                    <a:schemeClr val="bg1"/>
                  </a:solidFill>
                </a:rPr>
                <a:t>AI Factory support</a:t>
              </a:r>
              <a:r>
                <a:rPr lang="fi-FI" sz="1000" b="1" dirty="0">
                  <a:solidFill>
                    <a:schemeClr val="bg1"/>
                  </a:solidFill>
                </a:rPr>
                <a:t>: </a:t>
              </a:r>
            </a:p>
            <a:p>
              <a:pPr algn="ctr"/>
              <a:r>
                <a:rPr lang="en-FI" sz="1000" dirty="0">
                  <a:solidFill>
                    <a:schemeClr val="bg1"/>
                  </a:solidFill>
                </a:rPr>
                <a:t> </a:t>
              </a:r>
              <a:r>
                <a:rPr lang="fi-FI" sz="1000" dirty="0" err="1">
                  <a:solidFill>
                    <a:schemeClr val="bg1"/>
                  </a:solidFill>
                </a:rPr>
                <a:t>offer</a:t>
              </a:r>
              <a:r>
                <a:rPr lang="fi-FI" sz="1000" dirty="0">
                  <a:solidFill>
                    <a:schemeClr val="bg1"/>
                  </a:solidFill>
                </a:rPr>
                <a:t> </a:t>
              </a:r>
              <a:r>
                <a:rPr lang="fi-FI" sz="1000" dirty="0" err="1">
                  <a:solidFill>
                    <a:schemeClr val="bg1"/>
                  </a:solidFill>
                </a:rPr>
                <a:t>computing</a:t>
              </a:r>
              <a:r>
                <a:rPr lang="fi-FI" sz="1000" dirty="0">
                  <a:solidFill>
                    <a:schemeClr val="bg1"/>
                  </a:solidFill>
                </a:rPr>
                <a:t> &amp;</a:t>
              </a:r>
              <a:br>
                <a:rPr lang="fi-FI" sz="1000" dirty="0">
                  <a:solidFill>
                    <a:schemeClr val="bg1"/>
                  </a:solidFill>
                </a:rPr>
              </a:br>
              <a:r>
                <a:rPr lang="fi-FI" sz="1000" dirty="0">
                  <a:solidFill>
                    <a:schemeClr val="bg1"/>
                  </a:solidFill>
                </a:rPr>
                <a:t>data </a:t>
              </a:r>
              <a:r>
                <a:rPr lang="fi-FI" sz="1000" dirty="0" err="1">
                  <a:solidFill>
                    <a:schemeClr val="bg1"/>
                  </a:solidFill>
                </a:rPr>
                <a:t>platform</a:t>
              </a:r>
              <a:r>
                <a:rPr lang="fi-FI" sz="1000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382D79-31D4-21CD-6617-2D9D02E4E666}"/>
              </a:ext>
            </a:extLst>
          </p:cNvPr>
          <p:cNvGrpSpPr/>
          <p:nvPr/>
        </p:nvGrpSpPr>
        <p:grpSpPr>
          <a:xfrm>
            <a:off x="2751327" y="3222274"/>
            <a:ext cx="1728192" cy="1530020"/>
            <a:chOff x="2751327" y="3222274"/>
            <a:chExt cx="1728192" cy="153002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563D43C-2CAB-AE18-5B4B-EC4EDF5DD20E}"/>
                </a:ext>
              </a:extLst>
            </p:cNvPr>
            <p:cNvSpPr/>
            <p:nvPr/>
          </p:nvSpPr>
          <p:spPr>
            <a:xfrm>
              <a:off x="2751327" y="3222274"/>
              <a:ext cx="1728192" cy="1530020"/>
            </a:xfrm>
            <a:prstGeom prst="rect">
              <a:avLst/>
            </a:prstGeom>
            <a:solidFill>
              <a:srgbClr val="7D61D4"/>
            </a:solidFill>
            <a:ln>
              <a:solidFill>
                <a:srgbClr val="7D61D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5384AB-6EF8-5027-12CB-3E60DDAEC659}"/>
                </a:ext>
              </a:extLst>
            </p:cNvPr>
            <p:cNvSpPr txBox="1"/>
            <p:nvPr/>
          </p:nvSpPr>
          <p:spPr>
            <a:xfrm>
              <a:off x="2803140" y="3317320"/>
              <a:ext cx="157846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FI" sz="1000" b="1" dirty="0">
                  <a:solidFill>
                    <a:schemeClr val="bg1"/>
                  </a:solidFill>
                </a:rPr>
                <a:t>AI Factory support</a:t>
              </a:r>
              <a:r>
                <a:rPr lang="fi-FI" sz="1000" b="1" dirty="0">
                  <a:solidFill>
                    <a:schemeClr val="bg1"/>
                  </a:solidFill>
                </a:rPr>
                <a:t>:</a:t>
              </a:r>
              <a:r>
                <a:rPr lang="en-FI" sz="1000" b="1" dirty="0">
                  <a:solidFill>
                    <a:schemeClr val="bg1"/>
                  </a:solidFill>
                </a:rPr>
                <a:t> </a:t>
              </a:r>
              <a:r>
                <a:rPr lang="en-FI" sz="1000" dirty="0">
                  <a:solidFill>
                    <a:schemeClr val="bg1"/>
                  </a:solidFill>
                </a:rPr>
                <a:t>provide computing &amp; data platform and capacity, as well as support in AI methods and evaluating technical feasibility of the plans.</a:t>
              </a:r>
              <a:endParaRPr lang="fi-FI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630D1DB-65BE-6CA0-5CC7-5C20C43EC071}"/>
              </a:ext>
            </a:extLst>
          </p:cNvPr>
          <p:cNvSpPr txBox="1"/>
          <p:nvPr/>
        </p:nvSpPr>
        <p:spPr>
          <a:xfrm>
            <a:off x="4943914" y="3471207"/>
            <a:ext cx="15121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FI" sz="1000" b="1" dirty="0">
                <a:solidFill>
                  <a:schemeClr val="bg1"/>
                </a:solidFill>
              </a:rPr>
              <a:t>AI Factory support</a:t>
            </a:r>
            <a:r>
              <a:rPr lang="fi-FI" sz="1000" b="1" dirty="0">
                <a:solidFill>
                  <a:schemeClr val="bg1"/>
                </a:solidFill>
              </a:rPr>
              <a:t>: </a:t>
            </a:r>
            <a:r>
              <a:rPr lang="en-FI" sz="1000" b="1" dirty="0">
                <a:solidFill>
                  <a:schemeClr val="bg1"/>
                </a:solidFill>
              </a:rPr>
              <a:t> </a:t>
            </a:r>
            <a:r>
              <a:rPr lang="en-FI" sz="1000" dirty="0">
                <a:solidFill>
                  <a:schemeClr val="bg1"/>
                </a:solidFill>
              </a:rPr>
              <a:t>sourcing large data collections and bringing them to the platform for validating the MVP. </a:t>
            </a:r>
            <a:endParaRPr lang="fi-FI" sz="10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505A3D-071A-DCBC-C09B-00390105DF02}"/>
              </a:ext>
            </a:extLst>
          </p:cNvPr>
          <p:cNvSpPr txBox="1"/>
          <p:nvPr/>
        </p:nvSpPr>
        <p:spPr>
          <a:xfrm>
            <a:off x="7048908" y="3548152"/>
            <a:ext cx="1339961" cy="1169551"/>
          </a:xfrm>
          <a:prstGeom prst="rect">
            <a:avLst/>
          </a:prstGeom>
          <a:noFill/>
          <a:ln>
            <a:solidFill>
              <a:srgbClr val="7D61D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FI" sz="1000" b="1" dirty="0">
                <a:solidFill>
                  <a:schemeClr val="bg1"/>
                </a:solidFill>
              </a:rPr>
              <a:t>AI Factory support</a:t>
            </a:r>
            <a:r>
              <a:rPr lang="fi-FI" sz="1000" b="1" dirty="0">
                <a:solidFill>
                  <a:schemeClr val="bg1"/>
                </a:solidFill>
              </a:rPr>
              <a:t>:</a:t>
            </a:r>
            <a:endParaRPr lang="fi-FI" sz="1000" i="1" dirty="0">
              <a:solidFill>
                <a:schemeClr val="bg1"/>
              </a:solidFill>
            </a:endParaRPr>
          </a:p>
          <a:p>
            <a:pPr algn="ctr"/>
            <a:r>
              <a:rPr lang="en-FI" sz="1000" dirty="0">
                <a:solidFill>
                  <a:schemeClr val="bg1"/>
                </a:solidFill>
              </a:rPr>
              <a:t>consulting on technical and compliance questions to reduce time to market.</a:t>
            </a:r>
            <a:endParaRPr lang="fi-FI" sz="1000" dirty="0">
              <a:solidFill>
                <a:schemeClr val="bg1"/>
              </a:solidFill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4AB8EF6-2C44-8966-890C-5E8FB17D7F34}"/>
              </a:ext>
            </a:extLst>
          </p:cNvPr>
          <p:cNvSpPr txBox="1">
            <a:spLocks/>
          </p:cNvSpPr>
          <p:nvPr/>
        </p:nvSpPr>
        <p:spPr bwMode="auto">
          <a:xfrm>
            <a:off x="4946295" y="2290061"/>
            <a:ext cx="1365853" cy="101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eaLnBrk="1" hangingPunct="1">
              <a:lnSpc>
                <a:spcPct val="100000"/>
              </a:lnSpc>
              <a:spcBef>
                <a:spcPts val="750"/>
              </a:spcBef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orbel"/>
                <a:cs typeface="Corbel"/>
              </a:defRPr>
            </a:lvl1pPr>
            <a:lvl2pPr marL="514350" indent="-171450" algn="l" defTabSz="685800" eaLnBrk="1" hangingPunct="1">
              <a:lnSpc>
                <a:spcPct val="100000"/>
              </a:lnSpc>
              <a:spcBef>
                <a:spcPts val="375"/>
              </a:spcBef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orbel"/>
                <a:cs typeface="Corbel"/>
              </a:defRPr>
            </a:lvl2pPr>
            <a:lvl3pPr marL="857250" indent="-171450" algn="l" defTabSz="685800" eaLnBrk="1" hangingPunct="1">
              <a:lnSpc>
                <a:spcPct val="100000"/>
              </a:lnSpc>
              <a:spcBef>
                <a:spcPts val="375"/>
              </a:spcBef>
              <a:buFont typeface="Arial"/>
              <a:buChar char="•"/>
              <a:defRPr sz="1000" b="0" i="0">
                <a:solidFill>
                  <a:schemeClr val="tx1"/>
                </a:solidFill>
                <a:latin typeface="+mn-lt"/>
                <a:ea typeface="Corbel"/>
                <a:cs typeface="Corbel"/>
              </a:defRPr>
            </a:lvl3pPr>
            <a:lvl4pPr marL="1200150" indent="-171450" algn="l" defTabSz="685800" eaLnBrk="1" hangingPunct="1">
              <a:lnSpc>
                <a:spcPct val="100000"/>
              </a:lnSpc>
              <a:spcBef>
                <a:spcPts val="375"/>
              </a:spcBef>
              <a:buFont typeface="Arial"/>
              <a:buChar char="•"/>
              <a:defRPr sz="900" b="0" i="0">
                <a:solidFill>
                  <a:schemeClr val="tx1"/>
                </a:solidFill>
                <a:latin typeface="+mn-lt"/>
                <a:ea typeface="Corbel"/>
                <a:cs typeface="Corbel"/>
              </a:defRPr>
            </a:lvl4pPr>
            <a:lvl5pPr marL="1543050" indent="-171450" algn="l" defTabSz="685800" eaLnBrk="1" hangingPunct="1">
              <a:lnSpc>
                <a:spcPct val="100000"/>
              </a:lnSpc>
              <a:spcBef>
                <a:spcPts val="375"/>
              </a:spcBef>
              <a:buFont typeface="Arial"/>
              <a:buChar char="•"/>
              <a:defRPr sz="800" b="0" i="0">
                <a:solidFill>
                  <a:schemeClr val="tx1"/>
                </a:solidFill>
                <a:latin typeface="+mn-lt"/>
                <a:ea typeface="Corbel"/>
                <a:cs typeface="Corbel"/>
              </a:defRPr>
            </a:lvl5pPr>
            <a:lvl6pPr marL="1885950" indent="-171450" algn="l" defTabSz="685800" eaLnBrk="1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eaLnBrk="1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eaLnBrk="1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eaLnBrk="1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fi-FI" sz="1000" dirty="0" err="1"/>
              <a:t>The</a:t>
            </a:r>
            <a:r>
              <a:rPr lang="fi-FI" sz="1000" dirty="0"/>
              <a:t> </a:t>
            </a:r>
            <a:r>
              <a:rPr lang="fi-FI" sz="1000" dirty="0" err="1"/>
              <a:t>company</a:t>
            </a:r>
            <a:r>
              <a:rPr lang="fi-FI" sz="1000" dirty="0"/>
              <a:t> </a:t>
            </a:r>
            <a:r>
              <a:rPr lang="fi-FI" sz="1000" dirty="0" err="1"/>
              <a:t>develops</a:t>
            </a:r>
            <a:r>
              <a:rPr lang="fi-FI" sz="1000" dirty="0"/>
              <a:t> </a:t>
            </a:r>
            <a:r>
              <a:rPr lang="fi-FI" sz="1000" dirty="0" err="1"/>
              <a:t>the</a:t>
            </a:r>
            <a:r>
              <a:rPr lang="fi-FI" sz="1000" dirty="0"/>
              <a:t> idea into </a:t>
            </a:r>
            <a:r>
              <a:rPr lang="fi-FI" sz="1000" b="1" dirty="0"/>
              <a:t>an MVP.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57D819D-7933-138D-4A24-C759EB57CEC6}"/>
              </a:ext>
            </a:extLst>
          </p:cNvPr>
          <p:cNvGrpSpPr/>
          <p:nvPr/>
        </p:nvGrpSpPr>
        <p:grpSpPr>
          <a:xfrm>
            <a:off x="700425" y="1721512"/>
            <a:ext cx="1728192" cy="1590708"/>
            <a:chOff x="700425" y="1721512"/>
            <a:chExt cx="1728192" cy="1590708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548E3C4-11E4-B55A-C578-202373D72866}"/>
                </a:ext>
              </a:extLst>
            </p:cNvPr>
            <p:cNvSpPr/>
            <p:nvPr/>
          </p:nvSpPr>
          <p:spPr>
            <a:xfrm>
              <a:off x="700425" y="1721512"/>
              <a:ext cx="1728192" cy="15114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F2A2730-3750-0704-BC99-05141D213057}"/>
                </a:ext>
              </a:extLst>
            </p:cNvPr>
            <p:cNvSpPr txBox="1"/>
            <p:nvPr/>
          </p:nvSpPr>
          <p:spPr>
            <a:xfrm>
              <a:off x="803738" y="2142669"/>
              <a:ext cx="153177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FI" sz="1000" dirty="0"/>
                <a:t>A hackathon on satellite data</a:t>
              </a:r>
              <a:r>
                <a:rPr lang="fi-FI" sz="1000" dirty="0"/>
                <a:t> is </a:t>
              </a:r>
              <a:r>
                <a:rPr lang="fi-FI" sz="1000" dirty="0" err="1"/>
                <a:t>organised</a:t>
              </a:r>
              <a:r>
                <a:rPr lang="fi-FI" sz="1000" dirty="0"/>
                <a:t> on a </a:t>
              </a:r>
              <a:r>
                <a:rPr lang="fi-FI" sz="1000" dirty="0" err="1"/>
                <a:t>regional</a:t>
              </a:r>
              <a:r>
                <a:rPr lang="fi-FI" sz="1000" dirty="0"/>
                <a:t> </a:t>
              </a:r>
              <a:r>
                <a:rPr lang="fi-FI" sz="1000" b="1" dirty="0"/>
                <a:t>AI campus </a:t>
              </a:r>
              <a:r>
                <a:rPr lang="fi-FI" sz="1000" dirty="0"/>
                <a:t>for </a:t>
              </a:r>
              <a:r>
                <a:rPr lang="fi-FI" sz="1000" dirty="0" err="1"/>
                <a:t>student</a:t>
              </a:r>
              <a:r>
                <a:rPr lang="fi-FI" sz="1000" dirty="0"/>
                <a:t> </a:t>
              </a:r>
              <a:r>
                <a:rPr lang="fi-FI" sz="1000" dirty="0" err="1"/>
                <a:t>participants</a:t>
              </a:r>
              <a:r>
                <a:rPr lang="fi-FI" sz="1000" dirty="0"/>
                <a:t>.</a:t>
              </a:r>
            </a:p>
            <a:p>
              <a:pPr algn="ctr"/>
              <a:endParaRPr lang="fi-FI" sz="1000" dirty="0"/>
            </a:p>
          </p:txBody>
        </p:sp>
      </p:grp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9977905-19BD-48AF-4B8D-8C7B306AB1D9}"/>
              </a:ext>
            </a:extLst>
          </p:cNvPr>
          <p:cNvSpPr txBox="1">
            <a:spLocks/>
          </p:cNvSpPr>
          <p:nvPr/>
        </p:nvSpPr>
        <p:spPr bwMode="auto">
          <a:xfrm>
            <a:off x="7010001" y="2130041"/>
            <a:ext cx="1433574" cy="1052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eaLnBrk="1" hangingPunct="1">
              <a:lnSpc>
                <a:spcPct val="100000"/>
              </a:lnSpc>
              <a:spcBef>
                <a:spcPts val="750"/>
              </a:spcBef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orbel"/>
                <a:cs typeface="Corbel"/>
              </a:defRPr>
            </a:lvl1pPr>
            <a:lvl2pPr marL="514350" indent="-171450" algn="l" defTabSz="685800" eaLnBrk="1" hangingPunct="1">
              <a:lnSpc>
                <a:spcPct val="100000"/>
              </a:lnSpc>
              <a:spcBef>
                <a:spcPts val="375"/>
              </a:spcBef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orbel"/>
                <a:cs typeface="Corbel"/>
              </a:defRPr>
            </a:lvl2pPr>
            <a:lvl3pPr marL="857250" indent="-171450" algn="l" defTabSz="685800" eaLnBrk="1" hangingPunct="1">
              <a:lnSpc>
                <a:spcPct val="100000"/>
              </a:lnSpc>
              <a:spcBef>
                <a:spcPts val="375"/>
              </a:spcBef>
              <a:buFont typeface="Arial"/>
              <a:buChar char="•"/>
              <a:defRPr sz="1000" b="0" i="0">
                <a:solidFill>
                  <a:schemeClr val="tx1"/>
                </a:solidFill>
                <a:latin typeface="+mn-lt"/>
                <a:ea typeface="Corbel"/>
                <a:cs typeface="Corbel"/>
              </a:defRPr>
            </a:lvl3pPr>
            <a:lvl4pPr marL="1200150" indent="-171450" algn="l" defTabSz="685800" eaLnBrk="1" hangingPunct="1">
              <a:lnSpc>
                <a:spcPct val="100000"/>
              </a:lnSpc>
              <a:spcBef>
                <a:spcPts val="375"/>
              </a:spcBef>
              <a:buFont typeface="Arial"/>
              <a:buChar char="•"/>
              <a:defRPr sz="900" b="0" i="0">
                <a:solidFill>
                  <a:schemeClr val="tx1"/>
                </a:solidFill>
                <a:latin typeface="+mn-lt"/>
                <a:ea typeface="Corbel"/>
                <a:cs typeface="Corbel"/>
              </a:defRPr>
            </a:lvl4pPr>
            <a:lvl5pPr marL="1543050" indent="-171450" algn="l" defTabSz="685800" eaLnBrk="1" hangingPunct="1">
              <a:lnSpc>
                <a:spcPct val="100000"/>
              </a:lnSpc>
              <a:spcBef>
                <a:spcPts val="375"/>
              </a:spcBef>
              <a:buFont typeface="Arial"/>
              <a:buChar char="•"/>
              <a:defRPr sz="800" b="0" i="0">
                <a:solidFill>
                  <a:schemeClr val="tx1"/>
                </a:solidFill>
                <a:latin typeface="+mn-lt"/>
                <a:ea typeface="Corbel"/>
                <a:cs typeface="Corbel"/>
              </a:defRPr>
            </a:lvl5pPr>
            <a:lvl6pPr marL="1885950" indent="-171450" algn="l" defTabSz="685800" eaLnBrk="1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eaLnBrk="1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eaLnBrk="1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eaLnBrk="1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fi-FI" sz="1000" dirty="0"/>
              <a:t>C</a:t>
            </a:r>
            <a:r>
              <a:rPr lang="en-FI" sz="1000" dirty="0"/>
              <a:t>ompany joins </a:t>
            </a:r>
            <a:r>
              <a:rPr lang="en-FI" sz="1000" b="1" dirty="0"/>
              <a:t>an accelerator program</a:t>
            </a:r>
            <a:r>
              <a:rPr lang="en-FI" sz="1000" dirty="0"/>
              <a:t> and launches the complete product to the market</a:t>
            </a:r>
            <a:r>
              <a:rPr lang="fi-FI" sz="1000" dirty="0"/>
              <a:t>.</a:t>
            </a:r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DB8E1AAD-D7C9-A78C-A094-A40F477A43D3}"/>
              </a:ext>
            </a:extLst>
          </p:cNvPr>
          <p:cNvSpPr/>
          <p:nvPr/>
        </p:nvSpPr>
        <p:spPr>
          <a:xfrm>
            <a:off x="2483768" y="2443726"/>
            <a:ext cx="216024" cy="45719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8C702397-5080-7604-BE4A-C4E742CFB949}"/>
              </a:ext>
            </a:extLst>
          </p:cNvPr>
          <p:cNvSpPr/>
          <p:nvPr/>
        </p:nvSpPr>
        <p:spPr>
          <a:xfrm>
            <a:off x="4533631" y="2443726"/>
            <a:ext cx="216024" cy="45719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19E4F119-F989-7077-47ED-050FD51918E3}"/>
              </a:ext>
            </a:extLst>
          </p:cNvPr>
          <p:cNvSpPr/>
          <p:nvPr/>
        </p:nvSpPr>
        <p:spPr>
          <a:xfrm>
            <a:off x="6572825" y="2443726"/>
            <a:ext cx="216024" cy="45719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726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32" grpId="0" animBg="1"/>
      <p:bldP spid="17" grpId="0" animBg="1"/>
      <p:bldP spid="21" grpId="0" animBg="1"/>
      <p:bldP spid="4" grpId="0" build="p"/>
      <p:bldP spid="11" grpId="0"/>
      <p:bldP spid="14" grpId="0" animBg="1"/>
      <p:bldP spid="6" grpId="0"/>
      <p:bldP spid="15" grpId="0"/>
      <p:bldP spid="34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4F0E2-45EE-6130-A761-F810766E7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Services to unlock research, development </a:t>
            </a:r>
            <a:br>
              <a:rPr lang="en-GB" dirty="0"/>
            </a:br>
            <a:r>
              <a:rPr lang="en-GB" dirty="0"/>
              <a:t>and innovation potential</a:t>
            </a:r>
            <a:endParaRPr lang="en-FI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A73C71-E098-D39A-7CD2-B1D8A3D55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197750-EEBD-B34A-BE39-A2AA7A4A9606}" type="slidenum">
              <a:rPr lang="en-US" smtClean="0"/>
              <a:t>7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8FDDCC-4AA1-4970-A36D-BB5894E1BAA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FI" dirty="0"/>
              <a:t>Comprehensive services for compute, data and talent, with extra effort to specific topics where European communities stand out from the crowd</a:t>
            </a:r>
          </a:p>
          <a:p>
            <a:r>
              <a:rPr lang="en-FI" dirty="0"/>
              <a:t>Services for talent</a:t>
            </a:r>
          </a:p>
          <a:p>
            <a:pPr lvl="1"/>
            <a:r>
              <a:rPr lang="en-FI" dirty="0"/>
              <a:t>On-line and on-site training, consultation for AI readiness, starter packs, AI adoption interventions, co-working spaces as interface to early innovators</a:t>
            </a:r>
          </a:p>
          <a:p>
            <a:pPr lvl="1"/>
            <a:r>
              <a:rPr lang="fi-FI" dirty="0"/>
              <a:t>Building on </a:t>
            </a:r>
            <a:r>
              <a:rPr lang="fi-FI" dirty="0" err="1"/>
              <a:t>existing</a:t>
            </a:r>
            <a:r>
              <a:rPr lang="fi-FI" dirty="0"/>
              <a:t> </a:t>
            </a:r>
            <a:r>
              <a:rPr lang="fi-FI" dirty="0" err="1"/>
              <a:t>collaborations</a:t>
            </a:r>
            <a:r>
              <a:rPr lang="fi-FI" dirty="0"/>
              <a:t> for </a:t>
            </a:r>
            <a:r>
              <a:rPr lang="fi-FI" dirty="0" err="1"/>
              <a:t>modular</a:t>
            </a:r>
            <a:r>
              <a:rPr lang="fi-FI" dirty="0"/>
              <a:t> </a:t>
            </a:r>
            <a:r>
              <a:rPr lang="fi-FI" dirty="0" err="1"/>
              <a:t>training</a:t>
            </a:r>
            <a:r>
              <a:rPr lang="fi-FI" dirty="0"/>
              <a:t> </a:t>
            </a:r>
            <a:r>
              <a:rPr lang="fi-FI" dirty="0" err="1"/>
              <a:t>programs</a:t>
            </a:r>
            <a:r>
              <a:rPr lang="fi-FI" dirty="0"/>
              <a:t> to </a:t>
            </a:r>
            <a:r>
              <a:rPr lang="fi-FI" dirty="0" err="1"/>
              <a:t>make</a:t>
            </a:r>
            <a:r>
              <a:rPr lang="fi-FI" dirty="0"/>
              <a:t> LUMI-AIF </a:t>
            </a:r>
            <a:r>
              <a:rPr lang="fi-FI" dirty="0" err="1"/>
              <a:t>content</a:t>
            </a:r>
            <a:r>
              <a:rPr lang="fi-FI" dirty="0"/>
              <a:t> </a:t>
            </a:r>
            <a:r>
              <a:rPr lang="fi-FI" dirty="0" err="1"/>
              <a:t>widely</a:t>
            </a:r>
            <a:r>
              <a:rPr lang="fi-FI" dirty="0"/>
              <a:t> </a:t>
            </a:r>
            <a:r>
              <a:rPr lang="fi-FI" dirty="0" err="1"/>
              <a:t>adopted</a:t>
            </a:r>
            <a:r>
              <a:rPr lang="fi-FI" dirty="0"/>
              <a:t> </a:t>
            </a:r>
            <a:r>
              <a:rPr lang="fi-FI" dirty="0" err="1"/>
              <a:t>among</a:t>
            </a:r>
            <a:r>
              <a:rPr lang="fi-FI" dirty="0"/>
              <a:t> AI </a:t>
            </a:r>
            <a:r>
              <a:rPr lang="fi-FI" dirty="0" err="1"/>
              <a:t>communities</a:t>
            </a:r>
            <a:endParaRPr lang="en-FI" dirty="0"/>
          </a:p>
          <a:p>
            <a:r>
              <a:rPr lang="en-FI" dirty="0"/>
              <a:t>Services for data</a:t>
            </a:r>
          </a:p>
          <a:p>
            <a:pPr lvl="1"/>
            <a:r>
              <a:rPr lang="en-FI" dirty="0"/>
              <a:t>Cloud-like data environment, data space and repository integration, support team for data access, negotiation, wrangling</a:t>
            </a:r>
          </a:p>
          <a:p>
            <a:pPr lvl="1"/>
            <a:r>
              <a:rPr lang="fi-FI" dirty="0" err="1"/>
              <a:t>Allowing</a:t>
            </a:r>
            <a:r>
              <a:rPr lang="fi-FI" dirty="0"/>
              <a:t> to </a:t>
            </a:r>
            <a:r>
              <a:rPr lang="fi-FI" dirty="0" err="1"/>
              <a:t>tap</a:t>
            </a:r>
            <a:r>
              <a:rPr lang="fi-FI" dirty="0"/>
              <a:t> into </a:t>
            </a:r>
            <a:r>
              <a:rPr lang="fi-FI" dirty="0" err="1"/>
              <a:t>major</a:t>
            </a:r>
            <a:r>
              <a:rPr lang="fi-FI" dirty="0"/>
              <a:t> European </a:t>
            </a:r>
            <a:r>
              <a:rPr lang="fi-FI" dirty="0" err="1"/>
              <a:t>assets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solutions</a:t>
            </a:r>
            <a:r>
              <a:rPr lang="fi-FI" dirty="0"/>
              <a:t> for </a:t>
            </a:r>
            <a:r>
              <a:rPr lang="fi-FI" dirty="0" err="1"/>
              <a:t>sensitive</a:t>
            </a:r>
            <a:r>
              <a:rPr lang="fi-FI" dirty="0"/>
              <a:t> and </a:t>
            </a:r>
            <a:r>
              <a:rPr lang="fi-FI" dirty="0" err="1"/>
              <a:t>confidential</a:t>
            </a:r>
            <a:r>
              <a:rPr lang="fi-FI" dirty="0"/>
              <a:t> data</a:t>
            </a:r>
            <a:endParaRPr lang="en-FI" dirty="0"/>
          </a:p>
          <a:p>
            <a:pPr lvl="1"/>
            <a:r>
              <a:rPr lang="fi-FI" dirty="0" err="1"/>
              <a:t>Datasets</a:t>
            </a:r>
            <a:r>
              <a:rPr lang="fi-FI" dirty="0"/>
              <a:t>-as-a-Service: </a:t>
            </a:r>
            <a:r>
              <a:rPr lang="fi-FI" dirty="0" err="1"/>
              <a:t>exclusive</a:t>
            </a:r>
            <a:r>
              <a:rPr lang="fi-FI" dirty="0"/>
              <a:t> </a:t>
            </a:r>
            <a:r>
              <a:rPr lang="fi-FI" dirty="0" err="1"/>
              <a:t>high-impact</a:t>
            </a:r>
            <a:r>
              <a:rPr lang="fi-FI" dirty="0"/>
              <a:t> </a:t>
            </a:r>
            <a:r>
              <a:rPr lang="fi-FI" dirty="0" err="1"/>
              <a:t>datasets</a:t>
            </a:r>
            <a:r>
              <a:rPr lang="fi-FI" dirty="0"/>
              <a:t> </a:t>
            </a:r>
            <a:r>
              <a:rPr lang="fi-FI" dirty="0" err="1"/>
              <a:t>hosted</a:t>
            </a:r>
            <a:r>
              <a:rPr lang="fi-FI" dirty="0"/>
              <a:t> and </a:t>
            </a:r>
            <a:r>
              <a:rPr lang="fi-FI" dirty="0" err="1"/>
              <a:t>maintained</a:t>
            </a:r>
            <a:endParaRPr lang="en-FI" dirty="0"/>
          </a:p>
          <a:p>
            <a:pPr lvl="1"/>
            <a:r>
              <a:rPr lang="en-FI" dirty="0"/>
              <a:t>Streaming data support to tackle challenges </a:t>
            </a:r>
            <a:r>
              <a:rPr lang="en-GB" dirty="0"/>
              <a:t>in 6G, edge, autonomous vehicles, smart cities etc.</a:t>
            </a:r>
            <a:endParaRPr lang="en-FI" dirty="0"/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246789724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00C8A-90E1-058F-B4FF-1218F3D32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Services for compute, at scale</a:t>
            </a:r>
            <a:endParaRPr lang="en-FI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839080-57C4-207D-2DF7-C4746743B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197750-EEBD-B34A-BE39-A2AA7A4A9606}" type="slidenum">
              <a:rPr lang="en-US" smtClean="0"/>
              <a:t>8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E2B4AB-DAC3-29E6-A307-AC5FABECFB9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 err="1"/>
              <a:t>Globally</a:t>
            </a:r>
            <a:r>
              <a:rPr lang="fi-FI" dirty="0"/>
              <a:t> </a:t>
            </a:r>
            <a:r>
              <a:rPr lang="fi-FI" dirty="0" err="1"/>
              <a:t>leading</a:t>
            </a:r>
            <a:r>
              <a:rPr lang="fi-FI" dirty="0"/>
              <a:t> AI </a:t>
            </a:r>
            <a:r>
              <a:rPr lang="fi-FI" dirty="0" err="1"/>
              <a:t>computing</a:t>
            </a:r>
            <a:r>
              <a:rPr lang="fi-FI" dirty="0"/>
              <a:t> </a:t>
            </a:r>
            <a:r>
              <a:rPr lang="fi-FI" dirty="0" err="1"/>
              <a:t>platform</a:t>
            </a:r>
            <a:r>
              <a:rPr lang="fi-FI" dirty="0"/>
              <a:t>, </a:t>
            </a:r>
            <a:r>
              <a:rPr lang="fi-FI" dirty="0" err="1"/>
              <a:t>shared</a:t>
            </a:r>
            <a:r>
              <a:rPr lang="fi-FI" dirty="0"/>
              <a:t> and </a:t>
            </a:r>
            <a:r>
              <a:rPr lang="fi-FI" dirty="0" err="1"/>
              <a:t>dedicated</a:t>
            </a:r>
            <a:r>
              <a:rPr lang="fi-FI" dirty="0"/>
              <a:t> </a:t>
            </a:r>
            <a:r>
              <a:rPr lang="fi-FI" dirty="0" err="1"/>
              <a:t>capacity</a:t>
            </a:r>
            <a:r>
              <a:rPr lang="fi-FI" dirty="0"/>
              <a:t>, </a:t>
            </a:r>
            <a:r>
              <a:rPr lang="fi-FI" dirty="0" err="1"/>
              <a:t>confidential</a:t>
            </a:r>
            <a:r>
              <a:rPr lang="fi-FI" dirty="0"/>
              <a:t> </a:t>
            </a:r>
            <a:r>
              <a:rPr lang="fi-FI" dirty="0" err="1"/>
              <a:t>computing</a:t>
            </a:r>
            <a:r>
              <a:rPr lang="fi-FI" dirty="0"/>
              <a:t>, MLOps </a:t>
            </a:r>
            <a:r>
              <a:rPr lang="fi-FI" dirty="0" err="1"/>
              <a:t>environment</a:t>
            </a:r>
            <a:r>
              <a:rPr lang="fi-FI" dirty="0"/>
              <a:t>, </a:t>
            </a:r>
            <a:r>
              <a:rPr lang="fi-FI" dirty="0" err="1"/>
              <a:t>cloud</a:t>
            </a:r>
            <a:r>
              <a:rPr lang="fi-FI" dirty="0"/>
              <a:t> </a:t>
            </a:r>
            <a:r>
              <a:rPr lang="fi-FI" dirty="0" err="1"/>
              <a:t>integration</a:t>
            </a:r>
            <a:r>
              <a:rPr lang="fi-FI" dirty="0"/>
              <a:t> and API-</a:t>
            </a:r>
            <a:r>
              <a:rPr lang="fi-FI" dirty="0" err="1"/>
              <a:t>based</a:t>
            </a:r>
            <a:r>
              <a:rPr lang="fi-FI" dirty="0"/>
              <a:t> </a:t>
            </a:r>
            <a:r>
              <a:rPr lang="fi-FI" dirty="0" err="1"/>
              <a:t>access</a:t>
            </a:r>
            <a:r>
              <a:rPr lang="fi-FI" dirty="0"/>
              <a:t>, </a:t>
            </a:r>
            <a:r>
              <a:rPr lang="fi-FI" dirty="0" err="1"/>
              <a:t>fast</a:t>
            </a:r>
            <a:r>
              <a:rPr lang="fi-FI" dirty="0"/>
              <a:t> </a:t>
            </a:r>
            <a:r>
              <a:rPr lang="fi-FI" dirty="0" err="1"/>
              <a:t>lanes</a:t>
            </a:r>
            <a:r>
              <a:rPr lang="fi-FI" dirty="0"/>
              <a:t> for </a:t>
            </a:r>
            <a:r>
              <a:rPr lang="fi-FI" dirty="0" err="1"/>
              <a:t>ambitious</a:t>
            </a:r>
            <a:r>
              <a:rPr lang="fi-FI" dirty="0"/>
              <a:t> </a:t>
            </a:r>
            <a:r>
              <a:rPr lang="fi-FI" dirty="0" err="1"/>
              <a:t>startups</a:t>
            </a:r>
            <a:endParaRPr lang="fi-FI" dirty="0"/>
          </a:p>
          <a:p>
            <a:r>
              <a:rPr lang="fi-FI" dirty="0"/>
              <a:t>AI </a:t>
            </a:r>
            <a:r>
              <a:rPr lang="fi-FI" dirty="0" err="1"/>
              <a:t>inference</a:t>
            </a:r>
            <a:r>
              <a:rPr lang="fi-FI" dirty="0"/>
              <a:t> </a:t>
            </a:r>
            <a:r>
              <a:rPr lang="fi-FI" dirty="0" err="1"/>
              <a:t>service</a:t>
            </a:r>
            <a:r>
              <a:rPr lang="fi-FI" dirty="0"/>
              <a:t> to </a:t>
            </a:r>
            <a:r>
              <a:rPr lang="fi-FI" dirty="0" err="1"/>
              <a:t>speed</a:t>
            </a:r>
            <a:r>
              <a:rPr lang="fi-FI" dirty="0"/>
              <a:t> </a:t>
            </a:r>
            <a:r>
              <a:rPr lang="fi-FI" dirty="0" err="1"/>
              <a:t>up</a:t>
            </a:r>
            <a:r>
              <a:rPr lang="fi-FI" dirty="0"/>
              <a:t> transition to </a:t>
            </a:r>
            <a:r>
              <a:rPr lang="fi-FI" dirty="0" err="1"/>
              <a:t>next</a:t>
            </a:r>
            <a:r>
              <a:rPr lang="fi-FI" dirty="0"/>
              <a:t> </a:t>
            </a:r>
            <a:r>
              <a:rPr lang="fi-FI" dirty="0" err="1"/>
              <a:t>wave</a:t>
            </a:r>
            <a:r>
              <a:rPr lang="fi-FI" dirty="0"/>
              <a:t> of </a:t>
            </a:r>
            <a:r>
              <a:rPr lang="fi-FI" dirty="0" err="1"/>
              <a:t>frontier</a:t>
            </a:r>
            <a:r>
              <a:rPr lang="fi-FI" dirty="0"/>
              <a:t> AI </a:t>
            </a:r>
            <a:r>
              <a:rPr lang="fi-FI" dirty="0" err="1"/>
              <a:t>models</a:t>
            </a:r>
            <a:endParaRPr lang="fi-FI" dirty="0"/>
          </a:p>
          <a:p>
            <a:r>
              <a:rPr lang="fi-FI" dirty="0" err="1"/>
              <a:t>Accelerated</a:t>
            </a:r>
            <a:r>
              <a:rPr lang="fi-FI" dirty="0"/>
              <a:t> adoption </a:t>
            </a:r>
            <a:r>
              <a:rPr lang="fi-FI" dirty="0" err="1"/>
              <a:t>with</a:t>
            </a:r>
            <a:r>
              <a:rPr lang="fi-FI" dirty="0"/>
              <a:t> a </a:t>
            </a:r>
            <a:r>
              <a:rPr lang="fi-FI" dirty="0" err="1"/>
              <a:t>self-service</a:t>
            </a:r>
            <a:r>
              <a:rPr lang="fi-FI" dirty="0"/>
              <a:t> </a:t>
            </a:r>
            <a:r>
              <a:rPr lang="fi-FI" dirty="0" err="1"/>
              <a:t>environment</a:t>
            </a:r>
            <a:r>
              <a:rPr lang="fi-FI" dirty="0"/>
              <a:t>, </a:t>
            </a:r>
            <a:r>
              <a:rPr lang="fi-FI" dirty="0" err="1"/>
              <a:t>thorough</a:t>
            </a:r>
            <a:r>
              <a:rPr lang="fi-FI" dirty="0"/>
              <a:t> </a:t>
            </a:r>
            <a:r>
              <a:rPr lang="fi-FI" dirty="0" err="1"/>
              <a:t>documentation</a:t>
            </a:r>
            <a:r>
              <a:rPr lang="fi-FI" dirty="0"/>
              <a:t> and AI Assistant at </a:t>
            </a:r>
            <a:r>
              <a:rPr lang="fi-FI" dirty="0" err="1"/>
              <a:t>disposal</a:t>
            </a:r>
            <a:endParaRPr lang="fi-FI" dirty="0"/>
          </a:p>
          <a:p>
            <a:r>
              <a:rPr lang="fi-FI" dirty="0" err="1"/>
              <a:t>Gathering</a:t>
            </a:r>
            <a:r>
              <a:rPr lang="fi-FI" dirty="0"/>
              <a:t> </a:t>
            </a:r>
            <a:r>
              <a:rPr lang="fi-FI" dirty="0" err="1"/>
              <a:t>speed</a:t>
            </a:r>
            <a:r>
              <a:rPr lang="fi-FI" dirty="0"/>
              <a:t> for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quantum</a:t>
            </a:r>
            <a:r>
              <a:rPr lang="fi-FI" dirty="0"/>
              <a:t> </a:t>
            </a:r>
            <a:r>
              <a:rPr lang="fi-FI" dirty="0" err="1"/>
              <a:t>race</a:t>
            </a:r>
            <a:r>
              <a:rPr lang="fi-FI" dirty="0"/>
              <a:t>: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integrated</a:t>
            </a:r>
            <a:r>
              <a:rPr lang="fi-FI" dirty="0"/>
              <a:t> European LUMI-IQ </a:t>
            </a:r>
            <a:r>
              <a:rPr lang="fi-FI" dirty="0" err="1"/>
              <a:t>system</a:t>
            </a:r>
            <a:r>
              <a:rPr lang="fi-FI" dirty="0"/>
              <a:t> </a:t>
            </a:r>
            <a:r>
              <a:rPr lang="fi-FI" dirty="0" err="1"/>
              <a:t>will</a:t>
            </a:r>
            <a:r>
              <a:rPr lang="fi-FI" dirty="0"/>
              <a:t> </a:t>
            </a:r>
            <a:r>
              <a:rPr lang="fi-FI" dirty="0" err="1"/>
              <a:t>make</a:t>
            </a:r>
            <a:r>
              <a:rPr lang="fi-FI" dirty="0"/>
              <a:t> LUMI-AIF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most</a:t>
            </a:r>
            <a:r>
              <a:rPr lang="fi-FI" dirty="0"/>
              <a:t> </a:t>
            </a:r>
            <a:r>
              <a:rPr lang="fi-FI" dirty="0" err="1"/>
              <a:t>advanced</a:t>
            </a:r>
            <a:r>
              <a:rPr lang="fi-FI" dirty="0"/>
              <a:t> </a:t>
            </a:r>
            <a:r>
              <a:rPr lang="fi-FI" dirty="0" err="1"/>
              <a:t>combined</a:t>
            </a:r>
            <a:r>
              <a:rPr lang="fi-FI" dirty="0"/>
              <a:t> HPC+AI+QC </a:t>
            </a:r>
            <a:r>
              <a:rPr lang="fi-FI" dirty="0" err="1"/>
              <a:t>platform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world</a:t>
            </a:r>
            <a:endParaRPr lang="fi-FI" dirty="0"/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490703493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C44AD6C-C74D-CF65-AA1F-F657C51D4E39}"/>
              </a:ext>
            </a:extLst>
          </p:cNvPr>
          <p:cNvSpPr/>
          <p:nvPr/>
        </p:nvSpPr>
        <p:spPr>
          <a:xfrm>
            <a:off x="2768574" y="1628574"/>
            <a:ext cx="2660688" cy="1259450"/>
          </a:xfrm>
          <a:custGeom>
            <a:avLst/>
            <a:gdLst>
              <a:gd name="connsiteX0" fmla="*/ 0 w 2660688"/>
              <a:gd name="connsiteY0" fmla="*/ 0 h 1259450"/>
              <a:gd name="connsiteX1" fmla="*/ 2660688 w 2660688"/>
              <a:gd name="connsiteY1" fmla="*/ 0 h 1259450"/>
              <a:gd name="connsiteX2" fmla="*/ 2660688 w 2660688"/>
              <a:gd name="connsiteY2" fmla="*/ 1259451 h 1259450"/>
              <a:gd name="connsiteX3" fmla="*/ 0 w 2660688"/>
              <a:gd name="connsiteY3" fmla="*/ 1259451 h 125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0688" h="1259450">
                <a:moveTo>
                  <a:pt x="0" y="0"/>
                </a:moveTo>
                <a:lnTo>
                  <a:pt x="2660688" y="0"/>
                </a:lnTo>
                <a:lnTo>
                  <a:pt x="2660688" y="1259451"/>
                </a:lnTo>
                <a:lnTo>
                  <a:pt x="0" y="1259451"/>
                </a:lnTo>
                <a:close/>
              </a:path>
            </a:pathLst>
          </a:custGeom>
          <a:solidFill>
            <a:srgbClr val="D4EDFC"/>
          </a:solidFill>
          <a:ln w="317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sz="180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A2B80B4-981A-6A98-27D1-8C927FDBA337}"/>
              </a:ext>
            </a:extLst>
          </p:cNvPr>
          <p:cNvSpPr/>
          <p:nvPr/>
        </p:nvSpPr>
        <p:spPr>
          <a:xfrm>
            <a:off x="3433751" y="1628562"/>
            <a:ext cx="12700" cy="1259459"/>
          </a:xfrm>
          <a:custGeom>
            <a:avLst/>
            <a:gdLst>
              <a:gd name="connsiteX0" fmla="*/ 0 w 12700"/>
              <a:gd name="connsiteY0" fmla="*/ 0 h 1259459"/>
              <a:gd name="connsiteX1" fmla="*/ 0 w 12700"/>
              <a:gd name="connsiteY1" fmla="*/ 1259459 h 125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1259459">
                <a:moveTo>
                  <a:pt x="0" y="0"/>
                </a:moveTo>
                <a:lnTo>
                  <a:pt x="0" y="1259459"/>
                </a:lnTo>
              </a:path>
            </a:pathLst>
          </a:custGeom>
          <a:ln w="3174" cap="flat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DC791BD-D9D9-4D69-193D-3E1D0F3D9285}"/>
              </a:ext>
            </a:extLst>
          </p:cNvPr>
          <p:cNvSpPr/>
          <p:nvPr/>
        </p:nvSpPr>
        <p:spPr>
          <a:xfrm>
            <a:off x="4098913" y="1628562"/>
            <a:ext cx="12700" cy="1259459"/>
          </a:xfrm>
          <a:custGeom>
            <a:avLst/>
            <a:gdLst>
              <a:gd name="connsiteX0" fmla="*/ 0 w 12700"/>
              <a:gd name="connsiteY0" fmla="*/ 0 h 1259459"/>
              <a:gd name="connsiteX1" fmla="*/ 0 w 12700"/>
              <a:gd name="connsiteY1" fmla="*/ 1259459 h 125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1259459">
                <a:moveTo>
                  <a:pt x="0" y="0"/>
                </a:moveTo>
                <a:lnTo>
                  <a:pt x="0" y="1259459"/>
                </a:lnTo>
              </a:path>
            </a:pathLst>
          </a:custGeom>
          <a:ln w="3174" cap="flat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CD0BAAB-3227-6A54-8215-DB3C38FA9324}"/>
              </a:ext>
            </a:extLst>
          </p:cNvPr>
          <p:cNvSpPr/>
          <p:nvPr/>
        </p:nvSpPr>
        <p:spPr>
          <a:xfrm>
            <a:off x="4764088" y="1628562"/>
            <a:ext cx="12700" cy="1259459"/>
          </a:xfrm>
          <a:custGeom>
            <a:avLst/>
            <a:gdLst>
              <a:gd name="connsiteX0" fmla="*/ 0 w 12700"/>
              <a:gd name="connsiteY0" fmla="*/ 0 h 1259459"/>
              <a:gd name="connsiteX1" fmla="*/ 0 w 12700"/>
              <a:gd name="connsiteY1" fmla="*/ 1259459 h 1259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1259459">
                <a:moveTo>
                  <a:pt x="0" y="0"/>
                </a:moveTo>
                <a:lnTo>
                  <a:pt x="0" y="1259459"/>
                </a:lnTo>
              </a:path>
            </a:pathLst>
          </a:custGeom>
          <a:ln w="3174" cap="flat">
            <a:solidFill>
              <a:srgbClr val="1D1D1B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0ED6E054-CD67-3C9D-5771-D03CD19088AF}"/>
              </a:ext>
            </a:extLst>
          </p:cNvPr>
          <p:cNvSpPr/>
          <p:nvPr/>
        </p:nvSpPr>
        <p:spPr>
          <a:xfrm>
            <a:off x="5602758" y="1628561"/>
            <a:ext cx="666399" cy="1259454"/>
          </a:xfrm>
          <a:custGeom>
            <a:avLst/>
            <a:gdLst>
              <a:gd name="connsiteX0" fmla="*/ 0 w 666399"/>
              <a:gd name="connsiteY0" fmla="*/ 0 h 1259454"/>
              <a:gd name="connsiteX1" fmla="*/ 666400 w 666399"/>
              <a:gd name="connsiteY1" fmla="*/ 0 h 1259454"/>
              <a:gd name="connsiteX2" fmla="*/ 666400 w 666399"/>
              <a:gd name="connsiteY2" fmla="*/ 1259454 h 1259454"/>
              <a:gd name="connsiteX3" fmla="*/ 0 w 666399"/>
              <a:gd name="connsiteY3" fmla="*/ 1259454 h 125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399" h="1259454">
                <a:moveTo>
                  <a:pt x="0" y="0"/>
                </a:moveTo>
                <a:lnTo>
                  <a:pt x="666400" y="0"/>
                </a:lnTo>
                <a:lnTo>
                  <a:pt x="666400" y="1259454"/>
                </a:lnTo>
                <a:lnTo>
                  <a:pt x="0" y="1259454"/>
                </a:lnTo>
                <a:close/>
              </a:path>
            </a:pathLst>
          </a:custGeom>
          <a:solidFill>
            <a:srgbClr val="D4EDFC"/>
          </a:solidFill>
          <a:ln w="317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B7432BB-C3F0-1B4A-9019-A1E761110FB2}"/>
              </a:ext>
            </a:extLst>
          </p:cNvPr>
          <p:cNvSpPr/>
          <p:nvPr/>
        </p:nvSpPr>
        <p:spPr>
          <a:xfrm>
            <a:off x="6442126" y="1628561"/>
            <a:ext cx="666399" cy="1259454"/>
          </a:xfrm>
          <a:custGeom>
            <a:avLst/>
            <a:gdLst>
              <a:gd name="connsiteX0" fmla="*/ 0 w 666399"/>
              <a:gd name="connsiteY0" fmla="*/ 0 h 1259454"/>
              <a:gd name="connsiteX1" fmla="*/ 666400 w 666399"/>
              <a:gd name="connsiteY1" fmla="*/ 0 h 1259454"/>
              <a:gd name="connsiteX2" fmla="*/ 666400 w 666399"/>
              <a:gd name="connsiteY2" fmla="*/ 1259454 h 1259454"/>
              <a:gd name="connsiteX3" fmla="*/ 0 w 666399"/>
              <a:gd name="connsiteY3" fmla="*/ 1259454 h 125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399" h="1259454">
                <a:moveTo>
                  <a:pt x="0" y="0"/>
                </a:moveTo>
                <a:lnTo>
                  <a:pt x="666400" y="0"/>
                </a:lnTo>
                <a:lnTo>
                  <a:pt x="666400" y="1259454"/>
                </a:lnTo>
                <a:lnTo>
                  <a:pt x="0" y="1259454"/>
                </a:lnTo>
                <a:close/>
              </a:path>
            </a:pathLst>
          </a:custGeom>
          <a:solidFill>
            <a:srgbClr val="D4EDFC"/>
          </a:solidFill>
          <a:ln w="317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3D18289B-075B-9D4B-057D-BBC7455232CD}"/>
              </a:ext>
            </a:extLst>
          </p:cNvPr>
          <p:cNvSpPr/>
          <p:nvPr/>
        </p:nvSpPr>
        <p:spPr>
          <a:xfrm>
            <a:off x="2036195" y="3590185"/>
            <a:ext cx="1099854" cy="1205833"/>
          </a:xfrm>
          <a:custGeom>
            <a:avLst/>
            <a:gdLst>
              <a:gd name="connsiteX0" fmla="*/ 1099854 w 1099854"/>
              <a:gd name="connsiteY0" fmla="*/ 801143 h 1205833"/>
              <a:gd name="connsiteX1" fmla="*/ 1099854 w 1099854"/>
              <a:gd name="connsiteY1" fmla="*/ 404690 h 1205833"/>
              <a:gd name="connsiteX2" fmla="*/ 996603 w 1099854"/>
              <a:gd name="connsiteY2" fmla="*/ 225890 h 1205833"/>
              <a:gd name="connsiteX3" fmla="*/ 653183 w 1099854"/>
              <a:gd name="connsiteY3" fmla="*/ 27664 h 1205833"/>
              <a:gd name="connsiteX4" fmla="*/ 446668 w 1099854"/>
              <a:gd name="connsiteY4" fmla="*/ 27664 h 1205833"/>
              <a:gd name="connsiteX5" fmla="*/ 103251 w 1099854"/>
              <a:gd name="connsiteY5" fmla="*/ 225890 h 1205833"/>
              <a:gd name="connsiteX6" fmla="*/ 0 w 1099854"/>
              <a:gd name="connsiteY6" fmla="*/ 404690 h 1205833"/>
              <a:gd name="connsiteX7" fmla="*/ 0 w 1099854"/>
              <a:gd name="connsiteY7" fmla="*/ 801143 h 1205833"/>
              <a:gd name="connsiteX8" fmla="*/ 103251 w 1099854"/>
              <a:gd name="connsiteY8" fmla="*/ 979943 h 1205833"/>
              <a:gd name="connsiteX9" fmla="*/ 446668 w 1099854"/>
              <a:gd name="connsiteY9" fmla="*/ 1178170 h 1205833"/>
              <a:gd name="connsiteX10" fmla="*/ 653183 w 1099854"/>
              <a:gd name="connsiteY10" fmla="*/ 1178170 h 1205833"/>
              <a:gd name="connsiteX11" fmla="*/ 996603 w 1099854"/>
              <a:gd name="connsiteY11" fmla="*/ 979943 h 1205833"/>
              <a:gd name="connsiteX12" fmla="*/ 1099854 w 1099854"/>
              <a:gd name="connsiteY12" fmla="*/ 801143 h 1205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99854" h="1205833">
                <a:moveTo>
                  <a:pt x="1099854" y="801143"/>
                </a:moveTo>
                <a:lnTo>
                  <a:pt x="1099854" y="404690"/>
                </a:lnTo>
                <a:cubicBezTo>
                  <a:pt x="1099854" y="330920"/>
                  <a:pt x="1060497" y="262775"/>
                  <a:pt x="996603" y="225890"/>
                </a:cubicBezTo>
                <a:lnTo>
                  <a:pt x="653183" y="27664"/>
                </a:lnTo>
                <a:cubicBezTo>
                  <a:pt x="589289" y="-9221"/>
                  <a:pt x="510562" y="-9221"/>
                  <a:pt x="446668" y="27664"/>
                </a:cubicBezTo>
                <a:lnTo>
                  <a:pt x="103251" y="225890"/>
                </a:lnTo>
                <a:cubicBezTo>
                  <a:pt x="39359" y="262775"/>
                  <a:pt x="0" y="330920"/>
                  <a:pt x="0" y="404690"/>
                </a:cubicBezTo>
                <a:lnTo>
                  <a:pt x="0" y="801143"/>
                </a:lnTo>
                <a:cubicBezTo>
                  <a:pt x="0" y="874900"/>
                  <a:pt x="39359" y="943058"/>
                  <a:pt x="103251" y="979943"/>
                </a:cubicBezTo>
                <a:lnTo>
                  <a:pt x="446668" y="1178170"/>
                </a:lnTo>
                <a:cubicBezTo>
                  <a:pt x="510562" y="1215055"/>
                  <a:pt x="589289" y="1215055"/>
                  <a:pt x="653183" y="1178170"/>
                </a:cubicBezTo>
                <a:lnTo>
                  <a:pt x="996603" y="979943"/>
                </a:lnTo>
                <a:cubicBezTo>
                  <a:pt x="1060497" y="943058"/>
                  <a:pt x="1099854" y="874900"/>
                  <a:pt x="1099854" y="801143"/>
                </a:cubicBezTo>
                <a:close/>
              </a:path>
            </a:pathLst>
          </a:custGeom>
          <a:solidFill>
            <a:srgbClr val="D4EDFC"/>
          </a:solidFill>
          <a:ln w="1269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46D15C14-5FA2-1967-F089-E1A8A0AD45D7}"/>
              </a:ext>
            </a:extLst>
          </p:cNvPr>
          <p:cNvSpPr/>
          <p:nvPr/>
        </p:nvSpPr>
        <p:spPr>
          <a:xfrm>
            <a:off x="2319788" y="3746660"/>
            <a:ext cx="577818" cy="341804"/>
          </a:xfrm>
          <a:custGeom>
            <a:avLst/>
            <a:gdLst>
              <a:gd name="connsiteX0" fmla="*/ 512286 w 577818"/>
              <a:gd name="connsiteY0" fmla="*/ 210784 h 341804"/>
              <a:gd name="connsiteX1" fmla="*/ 497745 w 577818"/>
              <a:gd name="connsiteY1" fmla="*/ 212460 h 341804"/>
              <a:gd name="connsiteX2" fmla="*/ 377095 w 577818"/>
              <a:gd name="connsiteY2" fmla="*/ 99736 h 341804"/>
              <a:gd name="connsiteX3" fmla="*/ 354184 w 577818"/>
              <a:gd name="connsiteY3" fmla="*/ 101957 h 341804"/>
              <a:gd name="connsiteX4" fmla="*/ 357753 w 577818"/>
              <a:gd name="connsiteY4" fmla="*/ 78506 h 341804"/>
              <a:gd name="connsiteX5" fmla="*/ 279229 w 577818"/>
              <a:gd name="connsiteY5" fmla="*/ 0 h 341804"/>
              <a:gd name="connsiteX6" fmla="*/ 205327 w 577818"/>
              <a:gd name="connsiteY6" fmla="*/ 52147 h 341804"/>
              <a:gd name="connsiteX7" fmla="*/ 150171 w 577818"/>
              <a:gd name="connsiteY7" fmla="*/ 41545 h 341804"/>
              <a:gd name="connsiteX8" fmla="*/ 0 w 577818"/>
              <a:gd name="connsiteY8" fmla="*/ 191675 h 341804"/>
              <a:gd name="connsiteX9" fmla="*/ 150171 w 577818"/>
              <a:gd name="connsiteY9" fmla="*/ 341805 h 341804"/>
              <a:gd name="connsiteX10" fmla="*/ 512286 w 577818"/>
              <a:gd name="connsiteY10" fmla="*/ 341805 h 341804"/>
              <a:gd name="connsiteX11" fmla="*/ 577818 w 577818"/>
              <a:gd name="connsiteY11" fmla="*/ 276288 h 341804"/>
              <a:gd name="connsiteX12" fmla="*/ 512286 w 577818"/>
              <a:gd name="connsiteY12" fmla="*/ 210784 h 341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7818" h="341804">
                <a:moveTo>
                  <a:pt x="512286" y="210784"/>
                </a:moveTo>
                <a:cubicBezTo>
                  <a:pt x="507282" y="210784"/>
                  <a:pt x="502431" y="211393"/>
                  <a:pt x="497745" y="212460"/>
                </a:cubicBezTo>
                <a:cubicBezTo>
                  <a:pt x="493452" y="149508"/>
                  <a:pt x="441154" y="99736"/>
                  <a:pt x="377095" y="99736"/>
                </a:cubicBezTo>
                <a:cubicBezTo>
                  <a:pt x="369259" y="99736"/>
                  <a:pt x="361613" y="100535"/>
                  <a:pt x="354184" y="101957"/>
                </a:cubicBezTo>
                <a:cubicBezTo>
                  <a:pt x="356508" y="94555"/>
                  <a:pt x="357753" y="86683"/>
                  <a:pt x="357753" y="78506"/>
                </a:cubicBezTo>
                <a:cubicBezTo>
                  <a:pt x="357753" y="35146"/>
                  <a:pt x="322599" y="0"/>
                  <a:pt x="279229" y="0"/>
                </a:cubicBezTo>
                <a:cubicBezTo>
                  <a:pt x="245116" y="0"/>
                  <a:pt x="216173" y="21775"/>
                  <a:pt x="205327" y="52147"/>
                </a:cubicBezTo>
                <a:cubicBezTo>
                  <a:pt x="188233" y="45379"/>
                  <a:pt x="169666" y="41545"/>
                  <a:pt x="150171" y="41545"/>
                </a:cubicBezTo>
                <a:cubicBezTo>
                  <a:pt x="67231" y="41545"/>
                  <a:pt x="0" y="108763"/>
                  <a:pt x="0" y="191675"/>
                </a:cubicBezTo>
                <a:cubicBezTo>
                  <a:pt x="0" y="274599"/>
                  <a:pt x="67231" y="341805"/>
                  <a:pt x="150171" y="341805"/>
                </a:cubicBezTo>
                <a:lnTo>
                  <a:pt x="512286" y="341805"/>
                </a:lnTo>
                <a:cubicBezTo>
                  <a:pt x="548481" y="341805"/>
                  <a:pt x="577818" y="312474"/>
                  <a:pt x="577818" y="276288"/>
                </a:cubicBezTo>
                <a:cubicBezTo>
                  <a:pt x="577818" y="240114"/>
                  <a:pt x="548481" y="210784"/>
                  <a:pt x="512286" y="210784"/>
                </a:cubicBezTo>
                <a:close/>
              </a:path>
            </a:pathLst>
          </a:custGeom>
          <a:solidFill>
            <a:srgbClr val="38BBD2"/>
          </a:solidFill>
          <a:ln w="1269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443648DD-1C3E-37E5-6A5D-44D9F255E17B}"/>
              </a:ext>
            </a:extLst>
          </p:cNvPr>
          <p:cNvSpPr/>
          <p:nvPr/>
        </p:nvSpPr>
        <p:spPr>
          <a:xfrm>
            <a:off x="2736692" y="2085098"/>
            <a:ext cx="1331252" cy="733369"/>
          </a:xfrm>
          <a:custGeom>
            <a:avLst/>
            <a:gdLst>
              <a:gd name="connsiteX0" fmla="*/ 0 w 1331252"/>
              <a:gd name="connsiteY0" fmla="*/ 0 h 733369"/>
              <a:gd name="connsiteX1" fmla="*/ 1331252 w 1331252"/>
              <a:gd name="connsiteY1" fmla="*/ 0 h 733369"/>
              <a:gd name="connsiteX2" fmla="*/ 1331252 w 1331252"/>
              <a:gd name="connsiteY2" fmla="*/ 733369 h 733369"/>
              <a:gd name="connsiteX3" fmla="*/ 0 w 1331252"/>
              <a:gd name="connsiteY3" fmla="*/ 733369 h 733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1252" h="733369">
                <a:moveTo>
                  <a:pt x="0" y="0"/>
                </a:moveTo>
                <a:lnTo>
                  <a:pt x="1331252" y="0"/>
                </a:lnTo>
                <a:lnTo>
                  <a:pt x="1331252" y="733369"/>
                </a:lnTo>
                <a:lnTo>
                  <a:pt x="0" y="733369"/>
                </a:lnTo>
                <a:close/>
              </a:path>
            </a:pathLst>
          </a:custGeom>
          <a:noFill/>
          <a:ln w="12695" cap="flat">
            <a:solidFill>
              <a:srgbClr val="AC0095"/>
            </a:solidFill>
            <a:prstDash val="dash"/>
            <a:miter/>
          </a:ln>
        </p:spPr>
        <p:txBody>
          <a:bodyPr rtlCol="0" anchor="ctr"/>
          <a:lstStyle/>
          <a:p>
            <a:pPr algn="l" rtl="0"/>
            <a:endParaRPr lang="en-US" sz="1800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70B95B39-FA26-EFD4-7380-13CBE08D50AC}"/>
              </a:ext>
            </a:extLst>
          </p:cNvPr>
          <p:cNvSpPr/>
          <p:nvPr/>
        </p:nvSpPr>
        <p:spPr>
          <a:xfrm>
            <a:off x="4168090" y="2085109"/>
            <a:ext cx="2031885" cy="199563"/>
          </a:xfrm>
          <a:custGeom>
            <a:avLst/>
            <a:gdLst>
              <a:gd name="connsiteX0" fmla="*/ 0 w 2031885"/>
              <a:gd name="connsiteY0" fmla="*/ 0 h 199563"/>
              <a:gd name="connsiteX1" fmla="*/ 2031886 w 2031885"/>
              <a:gd name="connsiteY1" fmla="*/ 0 h 199563"/>
              <a:gd name="connsiteX2" fmla="*/ 2031886 w 2031885"/>
              <a:gd name="connsiteY2" fmla="*/ 199563 h 199563"/>
              <a:gd name="connsiteX3" fmla="*/ 0 w 2031885"/>
              <a:gd name="connsiteY3" fmla="*/ 199563 h 19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1885" h="199563">
                <a:moveTo>
                  <a:pt x="0" y="0"/>
                </a:moveTo>
                <a:lnTo>
                  <a:pt x="2031886" y="0"/>
                </a:lnTo>
                <a:lnTo>
                  <a:pt x="2031886" y="199563"/>
                </a:lnTo>
                <a:lnTo>
                  <a:pt x="0" y="199563"/>
                </a:lnTo>
                <a:close/>
              </a:path>
            </a:pathLst>
          </a:custGeom>
          <a:noFill/>
          <a:ln w="12695" cap="flat">
            <a:solidFill>
              <a:srgbClr val="AC0095"/>
            </a:solidFill>
            <a:prstDash val="sysDot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F3062904-A449-EEFF-B735-054F350C9944}"/>
              </a:ext>
            </a:extLst>
          </p:cNvPr>
          <p:cNvSpPr/>
          <p:nvPr/>
        </p:nvSpPr>
        <p:spPr>
          <a:xfrm>
            <a:off x="6372949" y="2085098"/>
            <a:ext cx="804753" cy="465019"/>
          </a:xfrm>
          <a:custGeom>
            <a:avLst/>
            <a:gdLst>
              <a:gd name="connsiteX0" fmla="*/ 0 w 804753"/>
              <a:gd name="connsiteY0" fmla="*/ 0 h 465019"/>
              <a:gd name="connsiteX1" fmla="*/ 804753 w 804753"/>
              <a:gd name="connsiteY1" fmla="*/ 0 h 465019"/>
              <a:gd name="connsiteX2" fmla="*/ 804753 w 804753"/>
              <a:gd name="connsiteY2" fmla="*/ 465020 h 465019"/>
              <a:gd name="connsiteX3" fmla="*/ 0 w 804753"/>
              <a:gd name="connsiteY3" fmla="*/ 465020 h 46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4753" h="465019">
                <a:moveTo>
                  <a:pt x="0" y="0"/>
                </a:moveTo>
                <a:lnTo>
                  <a:pt x="804753" y="0"/>
                </a:lnTo>
                <a:lnTo>
                  <a:pt x="804753" y="465020"/>
                </a:lnTo>
                <a:lnTo>
                  <a:pt x="0" y="465020"/>
                </a:lnTo>
                <a:close/>
              </a:path>
            </a:pathLst>
          </a:custGeom>
          <a:noFill/>
          <a:ln w="12695" cap="flat">
            <a:solidFill>
              <a:srgbClr val="AC0095"/>
            </a:solidFill>
            <a:prstDash val="sysDot"/>
            <a:miter/>
          </a:ln>
        </p:spPr>
        <p:txBody>
          <a:bodyPr rtlCol="0" anchor="ctr"/>
          <a:lstStyle/>
          <a:p>
            <a:pPr algn="l" rtl="0"/>
            <a:endParaRPr lang="en-US" sz="1800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5C9E019E-63AE-DEA6-382B-2208D76C8F58}"/>
              </a:ext>
            </a:extLst>
          </p:cNvPr>
          <p:cNvSpPr/>
          <p:nvPr/>
        </p:nvSpPr>
        <p:spPr>
          <a:xfrm>
            <a:off x="4168089" y="2350567"/>
            <a:ext cx="526818" cy="199563"/>
          </a:xfrm>
          <a:custGeom>
            <a:avLst/>
            <a:gdLst>
              <a:gd name="connsiteX0" fmla="*/ 0 w 526818"/>
              <a:gd name="connsiteY0" fmla="*/ 0 h 199563"/>
              <a:gd name="connsiteX1" fmla="*/ 526819 w 526818"/>
              <a:gd name="connsiteY1" fmla="*/ 0 h 199563"/>
              <a:gd name="connsiteX2" fmla="*/ 526819 w 526818"/>
              <a:gd name="connsiteY2" fmla="*/ 199563 h 199563"/>
              <a:gd name="connsiteX3" fmla="*/ 0 w 526818"/>
              <a:gd name="connsiteY3" fmla="*/ 199563 h 19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818" h="199563">
                <a:moveTo>
                  <a:pt x="0" y="0"/>
                </a:moveTo>
                <a:lnTo>
                  <a:pt x="526819" y="0"/>
                </a:lnTo>
                <a:lnTo>
                  <a:pt x="526819" y="199563"/>
                </a:lnTo>
                <a:lnTo>
                  <a:pt x="0" y="199563"/>
                </a:lnTo>
                <a:close/>
              </a:path>
            </a:pathLst>
          </a:custGeom>
          <a:noFill/>
          <a:ln w="12695" cap="flat">
            <a:solidFill>
              <a:srgbClr val="AC0095"/>
            </a:solidFill>
            <a:prstDash val="sysDot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DC16C040-47CB-096E-5BE9-4C4C17D35004}"/>
              </a:ext>
            </a:extLst>
          </p:cNvPr>
          <p:cNvSpPr/>
          <p:nvPr/>
        </p:nvSpPr>
        <p:spPr>
          <a:xfrm>
            <a:off x="4168103" y="2619313"/>
            <a:ext cx="3010141" cy="199563"/>
          </a:xfrm>
          <a:custGeom>
            <a:avLst/>
            <a:gdLst>
              <a:gd name="connsiteX0" fmla="*/ 0 w 3010141"/>
              <a:gd name="connsiteY0" fmla="*/ 0 h 199563"/>
              <a:gd name="connsiteX1" fmla="*/ 3010142 w 3010141"/>
              <a:gd name="connsiteY1" fmla="*/ 0 h 199563"/>
              <a:gd name="connsiteX2" fmla="*/ 3010142 w 3010141"/>
              <a:gd name="connsiteY2" fmla="*/ 199563 h 199563"/>
              <a:gd name="connsiteX3" fmla="*/ 0 w 3010141"/>
              <a:gd name="connsiteY3" fmla="*/ 199563 h 19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0141" h="199563">
                <a:moveTo>
                  <a:pt x="0" y="0"/>
                </a:moveTo>
                <a:lnTo>
                  <a:pt x="3010142" y="0"/>
                </a:lnTo>
                <a:lnTo>
                  <a:pt x="3010142" y="199563"/>
                </a:lnTo>
                <a:lnTo>
                  <a:pt x="0" y="199563"/>
                </a:lnTo>
                <a:close/>
              </a:path>
            </a:pathLst>
          </a:custGeom>
          <a:noFill/>
          <a:ln w="12695" cap="flat">
            <a:solidFill>
              <a:srgbClr val="AC0095"/>
            </a:solidFill>
            <a:prstDash val="sysDot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4BED3359-BF04-71B8-69B3-960C8AAC13BD}"/>
              </a:ext>
            </a:extLst>
          </p:cNvPr>
          <p:cNvSpPr/>
          <p:nvPr/>
        </p:nvSpPr>
        <p:spPr>
          <a:xfrm>
            <a:off x="3106409" y="2969737"/>
            <a:ext cx="2796548" cy="393323"/>
          </a:xfrm>
          <a:custGeom>
            <a:avLst/>
            <a:gdLst>
              <a:gd name="connsiteX0" fmla="*/ 0 w 2035860"/>
              <a:gd name="connsiteY0" fmla="*/ 0 h 393323"/>
              <a:gd name="connsiteX1" fmla="*/ 2035861 w 2035860"/>
              <a:gd name="connsiteY1" fmla="*/ 0 h 393323"/>
              <a:gd name="connsiteX2" fmla="*/ 2035861 w 2035860"/>
              <a:gd name="connsiteY2" fmla="*/ 393323 h 393323"/>
              <a:gd name="connsiteX3" fmla="*/ 0 w 2035860"/>
              <a:gd name="connsiteY3" fmla="*/ 393323 h 393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5860" h="393323">
                <a:moveTo>
                  <a:pt x="0" y="0"/>
                </a:moveTo>
                <a:lnTo>
                  <a:pt x="2035861" y="0"/>
                </a:lnTo>
                <a:lnTo>
                  <a:pt x="2035861" y="393323"/>
                </a:lnTo>
                <a:lnTo>
                  <a:pt x="0" y="393323"/>
                </a:lnTo>
                <a:close/>
              </a:path>
            </a:pathLst>
          </a:custGeom>
          <a:solidFill>
            <a:srgbClr val="38BBD2"/>
          </a:solidFill>
          <a:ln w="12695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sz="1800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07454A89-7662-8537-B37D-BD433F843C73}"/>
              </a:ext>
            </a:extLst>
          </p:cNvPr>
          <p:cNvSpPr/>
          <p:nvPr/>
        </p:nvSpPr>
        <p:spPr>
          <a:xfrm>
            <a:off x="3859161" y="3594600"/>
            <a:ext cx="3243008" cy="393329"/>
          </a:xfrm>
          <a:custGeom>
            <a:avLst/>
            <a:gdLst>
              <a:gd name="connsiteX0" fmla="*/ 0 w 3243008"/>
              <a:gd name="connsiteY0" fmla="*/ 0 h 393329"/>
              <a:gd name="connsiteX1" fmla="*/ 3243009 w 3243008"/>
              <a:gd name="connsiteY1" fmla="*/ 0 h 393329"/>
              <a:gd name="connsiteX2" fmla="*/ 3243009 w 3243008"/>
              <a:gd name="connsiteY2" fmla="*/ 393329 h 393329"/>
              <a:gd name="connsiteX3" fmla="*/ 0 w 3243008"/>
              <a:gd name="connsiteY3" fmla="*/ 393329 h 39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008" h="393329">
                <a:moveTo>
                  <a:pt x="0" y="0"/>
                </a:moveTo>
                <a:lnTo>
                  <a:pt x="3243009" y="0"/>
                </a:lnTo>
                <a:lnTo>
                  <a:pt x="3243009" y="393329"/>
                </a:lnTo>
                <a:lnTo>
                  <a:pt x="0" y="393329"/>
                </a:lnTo>
                <a:close/>
              </a:path>
            </a:pathLst>
          </a:custGeom>
          <a:solidFill>
            <a:srgbClr val="38BBD2"/>
          </a:solidFill>
          <a:ln w="1269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47539D4F-3AF6-9DD9-A341-8DFA01F18761}"/>
              </a:ext>
            </a:extLst>
          </p:cNvPr>
          <p:cNvSpPr/>
          <p:nvPr/>
        </p:nvSpPr>
        <p:spPr>
          <a:xfrm>
            <a:off x="1973717" y="2974942"/>
            <a:ext cx="878048" cy="393323"/>
          </a:xfrm>
          <a:custGeom>
            <a:avLst/>
            <a:gdLst>
              <a:gd name="connsiteX0" fmla="*/ 0 w 878048"/>
              <a:gd name="connsiteY0" fmla="*/ 0 h 393323"/>
              <a:gd name="connsiteX1" fmla="*/ 878049 w 878048"/>
              <a:gd name="connsiteY1" fmla="*/ 0 h 393323"/>
              <a:gd name="connsiteX2" fmla="*/ 878049 w 878048"/>
              <a:gd name="connsiteY2" fmla="*/ 393323 h 393323"/>
              <a:gd name="connsiteX3" fmla="*/ 0 w 878048"/>
              <a:gd name="connsiteY3" fmla="*/ 393323 h 393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8048" h="393323">
                <a:moveTo>
                  <a:pt x="0" y="0"/>
                </a:moveTo>
                <a:lnTo>
                  <a:pt x="878049" y="0"/>
                </a:lnTo>
                <a:lnTo>
                  <a:pt x="878049" y="393323"/>
                </a:lnTo>
                <a:lnTo>
                  <a:pt x="0" y="393323"/>
                </a:lnTo>
                <a:close/>
              </a:path>
            </a:pathLst>
          </a:custGeom>
          <a:solidFill>
            <a:srgbClr val="38BBD2"/>
          </a:solidFill>
          <a:ln w="12695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sz="1800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3C73BF28-F8EE-0A2E-2C77-EFBF0698F6EC}"/>
              </a:ext>
            </a:extLst>
          </p:cNvPr>
          <p:cNvSpPr/>
          <p:nvPr/>
        </p:nvSpPr>
        <p:spPr>
          <a:xfrm>
            <a:off x="5976900" y="2989877"/>
            <a:ext cx="1125277" cy="393323"/>
          </a:xfrm>
          <a:custGeom>
            <a:avLst/>
            <a:gdLst>
              <a:gd name="connsiteX0" fmla="*/ 0 w 1125277"/>
              <a:gd name="connsiteY0" fmla="*/ 0 h 393323"/>
              <a:gd name="connsiteX1" fmla="*/ 1125277 w 1125277"/>
              <a:gd name="connsiteY1" fmla="*/ 0 h 393323"/>
              <a:gd name="connsiteX2" fmla="*/ 1125277 w 1125277"/>
              <a:gd name="connsiteY2" fmla="*/ 393323 h 393323"/>
              <a:gd name="connsiteX3" fmla="*/ 0 w 1125277"/>
              <a:gd name="connsiteY3" fmla="*/ 393323 h 393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5277" h="393323">
                <a:moveTo>
                  <a:pt x="0" y="0"/>
                </a:moveTo>
                <a:lnTo>
                  <a:pt x="1125277" y="0"/>
                </a:lnTo>
                <a:lnTo>
                  <a:pt x="1125277" y="393323"/>
                </a:lnTo>
                <a:lnTo>
                  <a:pt x="0" y="393323"/>
                </a:lnTo>
                <a:close/>
              </a:path>
            </a:pathLst>
          </a:custGeom>
          <a:solidFill>
            <a:srgbClr val="38BBD2"/>
          </a:solidFill>
          <a:ln w="12695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sz="1800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6D329330-2FD9-786C-F4F4-C4357D5DA7BA}"/>
              </a:ext>
            </a:extLst>
          </p:cNvPr>
          <p:cNvSpPr/>
          <p:nvPr/>
        </p:nvSpPr>
        <p:spPr>
          <a:xfrm>
            <a:off x="2897466" y="3179010"/>
            <a:ext cx="193484" cy="12697"/>
          </a:xfrm>
          <a:custGeom>
            <a:avLst/>
            <a:gdLst>
              <a:gd name="connsiteX0" fmla="*/ 193484 w 193484"/>
              <a:gd name="connsiteY0" fmla="*/ 0 h 12697"/>
              <a:gd name="connsiteX1" fmla="*/ 0 w 193484"/>
              <a:gd name="connsiteY1" fmla="*/ 0 h 1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484" h="12697">
                <a:moveTo>
                  <a:pt x="193484" y="0"/>
                </a:moveTo>
                <a:lnTo>
                  <a:pt x="0" y="0"/>
                </a:lnTo>
              </a:path>
            </a:pathLst>
          </a:custGeom>
          <a:ln w="31750">
            <a:solidFill>
              <a:srgbClr val="1D1D1B"/>
            </a:solidFill>
            <a:headEnd type="triangle" w="lg" len="sm"/>
            <a:tailEnd type="triangle" w="lg" len="sm"/>
          </a:ln>
        </p:spPr>
        <p:txBody>
          <a:bodyPr wrap="square" lIns="0" tIns="0" rIns="0" bIns="0" rtlCol="0"/>
          <a:lstStyle/>
          <a:p>
            <a:pPr algn="l" rtl="0"/>
            <a:endParaRPr lang="en-US" sz="1800">
              <a:latin typeface="Century Gothic" panose="020B0502020202020204" pitchFamily="34" charset="0"/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5162D77A-9D14-1161-F985-86C48A2CFC64}"/>
              </a:ext>
            </a:extLst>
          </p:cNvPr>
          <p:cNvSpPr/>
          <p:nvPr/>
        </p:nvSpPr>
        <p:spPr>
          <a:xfrm>
            <a:off x="3160066" y="3779456"/>
            <a:ext cx="692746" cy="124138"/>
          </a:xfrm>
          <a:custGeom>
            <a:avLst/>
            <a:gdLst>
              <a:gd name="connsiteX0" fmla="*/ 0 w 692746"/>
              <a:gd name="connsiteY0" fmla="*/ 124139 h 124138"/>
              <a:gd name="connsiteX1" fmla="*/ 124168 w 692746"/>
              <a:gd name="connsiteY1" fmla="*/ 0 h 124138"/>
              <a:gd name="connsiteX2" fmla="*/ 692747 w 692746"/>
              <a:gd name="connsiteY2" fmla="*/ 0 h 12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2746" h="124138">
                <a:moveTo>
                  <a:pt x="0" y="124139"/>
                </a:moveTo>
                <a:lnTo>
                  <a:pt x="124168" y="0"/>
                </a:lnTo>
                <a:lnTo>
                  <a:pt x="692747" y="0"/>
                </a:lnTo>
              </a:path>
            </a:pathLst>
          </a:custGeom>
          <a:ln w="31750">
            <a:solidFill>
              <a:srgbClr val="1D1D1B"/>
            </a:solidFill>
            <a:headEnd type="triangle" w="lg" len="sm"/>
            <a:tailEnd type="triangle" w="lg" len="sm"/>
          </a:ln>
        </p:spPr>
        <p:txBody>
          <a:bodyPr wrap="square" lIns="0" tIns="0" rIns="0" bIns="0" rtlCol="0"/>
          <a:lstStyle/>
          <a:p>
            <a:pPr algn="l" rtl="0"/>
            <a:endParaRPr lang="en-US" sz="1800">
              <a:latin typeface="Century Gothic" panose="020B0502020202020204" pitchFamily="34" charset="0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9537643F-25D5-F5B2-BB96-DFDC56146FA8}"/>
              </a:ext>
            </a:extLst>
          </p:cNvPr>
          <p:cNvSpPr/>
          <p:nvPr/>
        </p:nvSpPr>
        <p:spPr>
          <a:xfrm>
            <a:off x="4877093" y="3394812"/>
            <a:ext cx="12700" cy="193439"/>
          </a:xfrm>
          <a:custGeom>
            <a:avLst/>
            <a:gdLst>
              <a:gd name="connsiteX0" fmla="*/ 0 w 12700"/>
              <a:gd name="connsiteY0" fmla="*/ 0 h 193439"/>
              <a:gd name="connsiteX1" fmla="*/ 0 w 12700"/>
              <a:gd name="connsiteY1" fmla="*/ 193440 h 19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193439">
                <a:moveTo>
                  <a:pt x="0" y="0"/>
                </a:moveTo>
                <a:lnTo>
                  <a:pt x="0" y="193440"/>
                </a:lnTo>
              </a:path>
            </a:pathLst>
          </a:custGeom>
          <a:ln w="31750">
            <a:solidFill>
              <a:srgbClr val="1D1D1B"/>
            </a:solidFill>
            <a:headEnd type="triangle" w="lg" len="sm"/>
            <a:tailEnd type="triangle" w="lg" len="sm"/>
          </a:ln>
        </p:spPr>
        <p:txBody>
          <a:bodyPr wrap="square" lIns="0" tIns="0" rIns="0" bIns="0" rtlCol="0"/>
          <a:lstStyle/>
          <a:p>
            <a:pPr algn="l" rtl="0"/>
            <a:endParaRPr lang="en-US" sz="1800">
              <a:latin typeface="Century Gothic" panose="020B0502020202020204" pitchFamily="34" charset="0"/>
            </a:endParaRP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F8523014-0C18-7871-DD6E-17BA15FDA3C2}"/>
              </a:ext>
            </a:extLst>
          </p:cNvPr>
          <p:cNvSpPr/>
          <p:nvPr/>
        </p:nvSpPr>
        <p:spPr>
          <a:xfrm>
            <a:off x="6539536" y="3394812"/>
            <a:ext cx="12700" cy="193439"/>
          </a:xfrm>
          <a:custGeom>
            <a:avLst/>
            <a:gdLst>
              <a:gd name="connsiteX0" fmla="*/ 0 w 12700"/>
              <a:gd name="connsiteY0" fmla="*/ 0 h 193439"/>
              <a:gd name="connsiteX1" fmla="*/ 0 w 12700"/>
              <a:gd name="connsiteY1" fmla="*/ 193440 h 19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193439">
                <a:moveTo>
                  <a:pt x="0" y="0"/>
                </a:moveTo>
                <a:lnTo>
                  <a:pt x="0" y="193440"/>
                </a:lnTo>
              </a:path>
            </a:pathLst>
          </a:custGeom>
          <a:ln w="31750">
            <a:solidFill>
              <a:srgbClr val="1D1D1B"/>
            </a:solidFill>
            <a:headEnd type="triangle" w="lg" len="sm"/>
            <a:tailEnd type="triangle" w="lg" len="sm"/>
          </a:ln>
        </p:spPr>
        <p:txBody>
          <a:bodyPr wrap="square" lIns="0" tIns="0" rIns="0" bIns="0" rtlCol="0"/>
          <a:lstStyle/>
          <a:p>
            <a:pPr algn="l" rtl="0"/>
            <a:endParaRPr lang="en-US" sz="1800">
              <a:latin typeface="Century Gothic" panose="020B0502020202020204" pitchFamily="34" charset="0"/>
            </a:endParaRPr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2AB7896D-A301-6666-532A-253040327F6E}"/>
              </a:ext>
            </a:extLst>
          </p:cNvPr>
          <p:cNvSpPr/>
          <p:nvPr/>
        </p:nvSpPr>
        <p:spPr>
          <a:xfrm rot="19044499">
            <a:off x="2873496" y="3269456"/>
            <a:ext cx="194635" cy="563540"/>
          </a:xfrm>
          <a:custGeom>
            <a:avLst/>
            <a:gdLst>
              <a:gd name="connsiteX0" fmla="*/ 0 w 180657"/>
              <a:gd name="connsiteY0" fmla="*/ 381343 h 381343"/>
              <a:gd name="connsiteX1" fmla="*/ 180657 w 180657"/>
              <a:gd name="connsiteY1" fmla="*/ 200728 h 381343"/>
              <a:gd name="connsiteX2" fmla="*/ 180657 w 180657"/>
              <a:gd name="connsiteY2" fmla="*/ 0 h 38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657" h="381343">
                <a:moveTo>
                  <a:pt x="0" y="381343"/>
                </a:moveTo>
                <a:lnTo>
                  <a:pt x="180657" y="200728"/>
                </a:lnTo>
                <a:lnTo>
                  <a:pt x="180657" y="0"/>
                </a:lnTo>
              </a:path>
            </a:pathLst>
          </a:custGeom>
          <a:ln w="31750">
            <a:solidFill>
              <a:srgbClr val="1D1D1B"/>
            </a:solidFill>
            <a:headEnd type="triangle" w="lg" len="sm"/>
            <a:tailEnd type="triangle" w="lg" len="sm"/>
          </a:ln>
        </p:spPr>
        <p:txBody>
          <a:bodyPr wrap="square" lIns="0" tIns="0" rIns="0" bIns="0" rtlCol="0"/>
          <a:lstStyle/>
          <a:p>
            <a:pPr algn="l" rtl="0"/>
            <a:endParaRPr lang="en-US" sz="1800">
              <a:latin typeface="Century Gothic" panose="020B0502020202020204" pitchFamily="34" charset="0"/>
            </a:endParaRP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BC7D244F-0BAF-BD9A-6159-52684910F466}"/>
              </a:ext>
            </a:extLst>
          </p:cNvPr>
          <p:cNvSpPr/>
          <p:nvPr/>
        </p:nvSpPr>
        <p:spPr>
          <a:xfrm>
            <a:off x="2736692" y="1701786"/>
            <a:ext cx="4441551" cy="317421"/>
          </a:xfrm>
          <a:custGeom>
            <a:avLst/>
            <a:gdLst>
              <a:gd name="connsiteX0" fmla="*/ 0 w 4478845"/>
              <a:gd name="connsiteY0" fmla="*/ 0 h 317421"/>
              <a:gd name="connsiteX1" fmla="*/ 4478846 w 4478845"/>
              <a:gd name="connsiteY1" fmla="*/ 0 h 317421"/>
              <a:gd name="connsiteX2" fmla="*/ 4478846 w 4478845"/>
              <a:gd name="connsiteY2" fmla="*/ 317421 h 317421"/>
              <a:gd name="connsiteX3" fmla="*/ 0 w 4478845"/>
              <a:gd name="connsiteY3" fmla="*/ 317421 h 317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8845" h="317421">
                <a:moveTo>
                  <a:pt x="0" y="0"/>
                </a:moveTo>
                <a:lnTo>
                  <a:pt x="4478846" y="0"/>
                </a:lnTo>
                <a:lnTo>
                  <a:pt x="4478846" y="317421"/>
                </a:lnTo>
                <a:lnTo>
                  <a:pt x="0" y="317421"/>
                </a:lnTo>
                <a:close/>
              </a:path>
            </a:pathLst>
          </a:custGeom>
          <a:noFill/>
          <a:ln w="12695" cap="flat">
            <a:solidFill>
              <a:srgbClr val="AC0095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sz="1800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510E800B-EE27-A31C-B8E1-1E3E628F6854}"/>
              </a:ext>
            </a:extLst>
          </p:cNvPr>
          <p:cNvSpPr/>
          <p:nvPr/>
        </p:nvSpPr>
        <p:spPr>
          <a:xfrm>
            <a:off x="4831207" y="2350581"/>
            <a:ext cx="1368780" cy="199563"/>
          </a:xfrm>
          <a:custGeom>
            <a:avLst/>
            <a:gdLst>
              <a:gd name="connsiteX0" fmla="*/ 0 w 1368780"/>
              <a:gd name="connsiteY0" fmla="*/ 0 h 199563"/>
              <a:gd name="connsiteX1" fmla="*/ 1368781 w 1368780"/>
              <a:gd name="connsiteY1" fmla="*/ 0 h 199563"/>
              <a:gd name="connsiteX2" fmla="*/ 1368781 w 1368780"/>
              <a:gd name="connsiteY2" fmla="*/ 199563 h 199563"/>
              <a:gd name="connsiteX3" fmla="*/ 0 w 1368780"/>
              <a:gd name="connsiteY3" fmla="*/ 199563 h 19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8780" h="199563">
                <a:moveTo>
                  <a:pt x="0" y="0"/>
                </a:moveTo>
                <a:lnTo>
                  <a:pt x="1368781" y="0"/>
                </a:lnTo>
                <a:lnTo>
                  <a:pt x="1368781" y="199563"/>
                </a:lnTo>
                <a:lnTo>
                  <a:pt x="0" y="199563"/>
                </a:lnTo>
                <a:close/>
              </a:path>
            </a:pathLst>
          </a:custGeom>
          <a:noFill/>
          <a:ln w="12695" cap="flat">
            <a:solidFill>
              <a:srgbClr val="AC0095"/>
            </a:solidFill>
            <a:prstDash val="sysDot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56" name="object 2">
            <a:extLst>
              <a:ext uri="{FF2B5EF4-FFF2-40B4-BE49-F238E27FC236}">
                <a16:creationId xmlns:a16="http://schemas.microsoft.com/office/drawing/2014/main" id="{A3B6DCE5-8016-D478-C992-FB0DC05BF727}"/>
              </a:ext>
            </a:extLst>
          </p:cNvPr>
          <p:cNvSpPr txBox="1"/>
          <p:nvPr/>
        </p:nvSpPr>
        <p:spPr>
          <a:xfrm>
            <a:off x="2766366" y="1319430"/>
            <a:ext cx="680085" cy="265457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>
              <a:lnSpc>
                <a:spcPts val="850"/>
              </a:lnSpc>
              <a:spcBef>
                <a:spcPts val="270"/>
              </a:spcBef>
            </a:pPr>
            <a:r>
              <a:rPr lang="en-GB" sz="850" b="1">
                <a:latin typeface="Century Gothic" panose="020B0502020202020204" pitchFamily="34" charset="0"/>
                <a:cs typeface="Arial"/>
              </a:rPr>
              <a:t>GPU partition</a:t>
            </a:r>
            <a:endParaRPr sz="85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57" name="object 2">
            <a:extLst>
              <a:ext uri="{FF2B5EF4-FFF2-40B4-BE49-F238E27FC236}">
                <a16:creationId xmlns:a16="http://schemas.microsoft.com/office/drawing/2014/main" id="{E7018EDC-FCAC-B57E-08EA-CA26A5CE12CF}"/>
              </a:ext>
            </a:extLst>
          </p:cNvPr>
          <p:cNvSpPr txBox="1"/>
          <p:nvPr/>
        </p:nvSpPr>
        <p:spPr>
          <a:xfrm>
            <a:off x="5597311" y="1319429"/>
            <a:ext cx="680085" cy="265457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>
              <a:lnSpc>
                <a:spcPts val="850"/>
              </a:lnSpc>
              <a:spcBef>
                <a:spcPts val="270"/>
              </a:spcBef>
            </a:pPr>
            <a:r>
              <a:rPr lang="en-GB" sz="850" b="1">
                <a:latin typeface="Century Gothic" panose="020B0502020202020204" pitchFamily="34" charset="0"/>
                <a:cs typeface="Arial"/>
              </a:rPr>
              <a:t>Multi-core partition</a:t>
            </a:r>
            <a:endParaRPr sz="85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58" name="object 2">
            <a:extLst>
              <a:ext uri="{FF2B5EF4-FFF2-40B4-BE49-F238E27FC236}">
                <a16:creationId xmlns:a16="http://schemas.microsoft.com/office/drawing/2014/main" id="{9560A1EE-A7E2-7B98-AABE-72B937EFD1D1}"/>
              </a:ext>
            </a:extLst>
          </p:cNvPr>
          <p:cNvSpPr txBox="1"/>
          <p:nvPr/>
        </p:nvSpPr>
        <p:spPr>
          <a:xfrm>
            <a:off x="6442438" y="1319429"/>
            <a:ext cx="1137685" cy="150041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>
              <a:lnSpc>
                <a:spcPts val="850"/>
              </a:lnSpc>
              <a:spcBef>
                <a:spcPts val="270"/>
              </a:spcBef>
            </a:pPr>
            <a:r>
              <a:rPr lang="en-GB" sz="850" b="1">
                <a:latin typeface="Century Gothic" panose="020B0502020202020204" pitchFamily="34" charset="0"/>
                <a:cs typeface="Arial"/>
              </a:rPr>
              <a:t>LUMI-IQ</a:t>
            </a:r>
            <a:endParaRPr sz="85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59" name="object 2">
            <a:extLst>
              <a:ext uri="{FF2B5EF4-FFF2-40B4-BE49-F238E27FC236}">
                <a16:creationId xmlns:a16="http://schemas.microsoft.com/office/drawing/2014/main" id="{625379CA-D017-5CAC-AAB8-DAA54DD9E3CE}"/>
              </a:ext>
            </a:extLst>
          </p:cNvPr>
          <p:cNvSpPr txBox="1"/>
          <p:nvPr/>
        </p:nvSpPr>
        <p:spPr>
          <a:xfrm>
            <a:off x="705610" y="1630335"/>
            <a:ext cx="680085" cy="150041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>
              <a:lnSpc>
                <a:spcPts val="850"/>
              </a:lnSpc>
              <a:spcBef>
                <a:spcPts val="270"/>
              </a:spcBef>
            </a:pPr>
            <a:r>
              <a:rPr lang="en-GB" sz="850" b="1">
                <a:solidFill>
                  <a:srgbClr val="AC0095"/>
                </a:solidFill>
                <a:latin typeface="Century Gothic" panose="020B0502020202020204" pitchFamily="34" charset="0"/>
                <a:cs typeface="Arial"/>
              </a:rPr>
              <a:t>Batch job</a:t>
            </a:r>
            <a:endParaRPr sz="850">
              <a:solidFill>
                <a:srgbClr val="AC0095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60" name="object 2">
            <a:extLst>
              <a:ext uri="{FF2B5EF4-FFF2-40B4-BE49-F238E27FC236}">
                <a16:creationId xmlns:a16="http://schemas.microsoft.com/office/drawing/2014/main" id="{AAFADF80-44A0-0B37-1D8D-14E934F74FC1}"/>
              </a:ext>
            </a:extLst>
          </p:cNvPr>
          <p:cNvSpPr txBox="1"/>
          <p:nvPr/>
        </p:nvSpPr>
        <p:spPr>
          <a:xfrm>
            <a:off x="705610" y="2061669"/>
            <a:ext cx="680085" cy="150041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>
              <a:lnSpc>
                <a:spcPts val="850"/>
              </a:lnSpc>
              <a:spcBef>
                <a:spcPts val="270"/>
              </a:spcBef>
            </a:pPr>
            <a:r>
              <a:rPr lang="en-GB" sz="850" b="1" dirty="0">
                <a:solidFill>
                  <a:srgbClr val="AC0095"/>
                </a:solidFill>
                <a:latin typeface="Century Gothic" panose="020B0502020202020204" pitchFamily="34" charset="0"/>
                <a:cs typeface="Arial"/>
              </a:rPr>
              <a:t>Interactive</a:t>
            </a:r>
            <a:endParaRPr sz="850" dirty="0">
              <a:solidFill>
                <a:srgbClr val="AC0095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61" name="object 2">
            <a:extLst>
              <a:ext uri="{FF2B5EF4-FFF2-40B4-BE49-F238E27FC236}">
                <a16:creationId xmlns:a16="http://schemas.microsoft.com/office/drawing/2014/main" id="{11A913A1-FC2C-E254-79BD-EACF2540BB4F}"/>
              </a:ext>
            </a:extLst>
          </p:cNvPr>
          <p:cNvSpPr txBox="1"/>
          <p:nvPr/>
        </p:nvSpPr>
        <p:spPr>
          <a:xfrm>
            <a:off x="7236296" y="2202204"/>
            <a:ext cx="1137685" cy="49629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>
              <a:lnSpc>
                <a:spcPts val="850"/>
              </a:lnSpc>
              <a:spcBef>
                <a:spcPts val="270"/>
              </a:spcBef>
            </a:pPr>
            <a:r>
              <a:rPr lang="en-GB" sz="850" b="1">
                <a:solidFill>
                  <a:srgbClr val="AC0095"/>
                </a:solidFill>
                <a:latin typeface="Century Gothic" panose="020B0502020202020204" pitchFamily="34" charset="0"/>
                <a:cs typeface="Arial"/>
              </a:rPr>
              <a:t>Instance-</a:t>
            </a:r>
            <a:br>
              <a:rPr lang="en-GB" sz="850" b="1">
                <a:solidFill>
                  <a:srgbClr val="AC0095"/>
                </a:solidFill>
                <a:latin typeface="Century Gothic" panose="020B0502020202020204" pitchFamily="34" charset="0"/>
                <a:cs typeface="Arial"/>
              </a:rPr>
            </a:br>
            <a:r>
              <a:rPr lang="en-GB" sz="850" b="1">
                <a:solidFill>
                  <a:srgbClr val="AC0095"/>
                </a:solidFill>
                <a:latin typeface="Century Gothic" panose="020B0502020202020204" pitchFamily="34" charset="0"/>
                <a:cs typeface="Arial"/>
              </a:rPr>
              <a:t>based </a:t>
            </a:r>
            <a:br>
              <a:rPr lang="en-GB" sz="850" b="1">
                <a:solidFill>
                  <a:srgbClr val="AC0095"/>
                </a:solidFill>
                <a:latin typeface="Century Gothic" panose="020B0502020202020204" pitchFamily="34" charset="0"/>
                <a:cs typeface="Arial"/>
              </a:rPr>
            </a:br>
            <a:r>
              <a:rPr lang="en-GB" sz="850" b="1">
                <a:solidFill>
                  <a:srgbClr val="AC0095"/>
                </a:solidFill>
                <a:latin typeface="Century Gothic" panose="020B0502020202020204" pitchFamily="34" charset="0"/>
                <a:cs typeface="Arial"/>
              </a:rPr>
              <a:t>and API </a:t>
            </a:r>
            <a:br>
              <a:rPr lang="en-GB" sz="850" b="1">
                <a:solidFill>
                  <a:srgbClr val="AC0095"/>
                </a:solidFill>
                <a:latin typeface="Century Gothic" panose="020B0502020202020204" pitchFamily="34" charset="0"/>
                <a:cs typeface="Arial"/>
              </a:rPr>
            </a:br>
            <a:r>
              <a:rPr lang="en-GB" sz="850" b="1">
                <a:solidFill>
                  <a:srgbClr val="AC0095"/>
                </a:solidFill>
                <a:latin typeface="Century Gothic" panose="020B0502020202020204" pitchFamily="34" charset="0"/>
                <a:cs typeface="Arial"/>
              </a:rPr>
              <a:t>access</a:t>
            </a:r>
            <a:endParaRPr sz="850">
              <a:solidFill>
                <a:srgbClr val="AC0095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62" name="object 2">
            <a:extLst>
              <a:ext uri="{FF2B5EF4-FFF2-40B4-BE49-F238E27FC236}">
                <a16:creationId xmlns:a16="http://schemas.microsoft.com/office/drawing/2014/main" id="{23BD7E9E-868A-519F-FC38-94D856E5E6AD}"/>
              </a:ext>
            </a:extLst>
          </p:cNvPr>
          <p:cNvSpPr txBox="1"/>
          <p:nvPr/>
        </p:nvSpPr>
        <p:spPr>
          <a:xfrm>
            <a:off x="2246080" y="4155566"/>
            <a:ext cx="680085" cy="380873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algn="ctr">
              <a:lnSpc>
                <a:spcPts val="850"/>
              </a:lnSpc>
              <a:spcBef>
                <a:spcPts val="270"/>
              </a:spcBef>
            </a:pPr>
            <a:r>
              <a:rPr lang="en-GB" sz="850" b="1">
                <a:latin typeface="Century Gothic" panose="020B0502020202020204" pitchFamily="34" charset="0"/>
                <a:cs typeface="Arial"/>
              </a:rPr>
              <a:t>External</a:t>
            </a:r>
            <a:br>
              <a:rPr lang="en-GB" sz="850" b="1">
                <a:latin typeface="Century Gothic" panose="020B0502020202020204" pitchFamily="34" charset="0"/>
                <a:cs typeface="Arial"/>
              </a:rPr>
            </a:br>
            <a:r>
              <a:rPr lang="en-GB" sz="850" b="1">
                <a:latin typeface="Century Gothic" panose="020B0502020202020204" pitchFamily="34" charset="0"/>
                <a:cs typeface="Arial"/>
              </a:rPr>
              <a:t>(and LUMI)</a:t>
            </a:r>
            <a:br>
              <a:rPr lang="en-GB" sz="850" b="1">
                <a:latin typeface="Century Gothic" panose="020B0502020202020204" pitchFamily="34" charset="0"/>
                <a:cs typeface="Arial"/>
              </a:rPr>
            </a:br>
            <a:r>
              <a:rPr lang="en-GB" sz="850" b="1">
                <a:latin typeface="Century Gothic" panose="020B0502020202020204" pitchFamily="34" charset="0"/>
                <a:cs typeface="Arial"/>
              </a:rPr>
              <a:t>data spaces</a:t>
            </a:r>
            <a:endParaRPr sz="85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63" name="object 2">
            <a:extLst>
              <a:ext uri="{FF2B5EF4-FFF2-40B4-BE49-F238E27FC236}">
                <a16:creationId xmlns:a16="http://schemas.microsoft.com/office/drawing/2014/main" id="{043BFE0C-296F-82BD-9463-BF9123109C0F}"/>
              </a:ext>
            </a:extLst>
          </p:cNvPr>
          <p:cNvSpPr txBox="1"/>
          <p:nvPr/>
        </p:nvSpPr>
        <p:spPr>
          <a:xfrm>
            <a:off x="1966194" y="2944437"/>
            <a:ext cx="878048" cy="399678"/>
          </a:xfrm>
          <a:prstGeom prst="rect">
            <a:avLst/>
          </a:prstGeom>
        </p:spPr>
        <p:txBody>
          <a:bodyPr vert="horz" wrap="square" lIns="0" tIns="34290" rIns="0" bIns="0" rtlCol="0" anchor="ctr" anchorCtr="0">
            <a:noAutofit/>
          </a:bodyPr>
          <a:lstStyle/>
          <a:p>
            <a:pPr marL="12700" marR="5080" algn="ctr">
              <a:lnSpc>
                <a:spcPts val="850"/>
              </a:lnSpc>
              <a:spcBef>
                <a:spcPts val="270"/>
              </a:spcBef>
            </a:pPr>
            <a:r>
              <a:rPr lang="en-GB" sz="850" b="1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/home, /project</a:t>
            </a:r>
            <a:endParaRPr sz="85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64" name="object 2">
            <a:extLst>
              <a:ext uri="{FF2B5EF4-FFF2-40B4-BE49-F238E27FC236}">
                <a16:creationId xmlns:a16="http://schemas.microsoft.com/office/drawing/2014/main" id="{0F8B0D26-918D-F17A-A28F-F72165636976}"/>
              </a:ext>
            </a:extLst>
          </p:cNvPr>
          <p:cNvSpPr txBox="1"/>
          <p:nvPr/>
        </p:nvSpPr>
        <p:spPr>
          <a:xfrm>
            <a:off x="3553885" y="3011547"/>
            <a:ext cx="2028339" cy="265457"/>
          </a:xfrm>
          <a:prstGeom prst="rect">
            <a:avLst/>
          </a:prstGeom>
        </p:spPr>
        <p:txBody>
          <a:bodyPr vert="horz" wrap="square" lIns="0" tIns="34290" rIns="0" bIns="0" rtlCol="0" anchor="ctr" anchorCtr="0">
            <a:noAutofit/>
          </a:bodyPr>
          <a:lstStyle/>
          <a:p>
            <a:pPr marL="12700" marR="5080" algn="ctr">
              <a:lnSpc>
                <a:spcPts val="850"/>
              </a:lnSpc>
              <a:spcBef>
                <a:spcPts val="270"/>
              </a:spcBef>
            </a:pPr>
            <a:r>
              <a:rPr lang="en-GB" sz="850" b="1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Flash-based /scratch</a:t>
            </a:r>
            <a:endParaRPr sz="85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65" name="object 2">
            <a:extLst>
              <a:ext uri="{FF2B5EF4-FFF2-40B4-BE49-F238E27FC236}">
                <a16:creationId xmlns:a16="http://schemas.microsoft.com/office/drawing/2014/main" id="{0EA516E3-6DF7-3D5B-5214-144546BE6D77}"/>
              </a:ext>
            </a:extLst>
          </p:cNvPr>
          <p:cNvSpPr txBox="1"/>
          <p:nvPr/>
        </p:nvSpPr>
        <p:spPr>
          <a:xfrm>
            <a:off x="5974287" y="3065851"/>
            <a:ext cx="1125277" cy="265457"/>
          </a:xfrm>
          <a:prstGeom prst="rect">
            <a:avLst/>
          </a:prstGeom>
        </p:spPr>
        <p:txBody>
          <a:bodyPr vert="horz" wrap="square" lIns="0" tIns="34290" rIns="0" bIns="0" rtlCol="0" anchor="ctr" anchorCtr="0">
            <a:noAutofit/>
          </a:bodyPr>
          <a:lstStyle/>
          <a:p>
            <a:pPr marL="12700" marR="5080" algn="ctr">
              <a:lnSpc>
                <a:spcPts val="850"/>
              </a:lnSpc>
              <a:spcBef>
                <a:spcPts val="270"/>
              </a:spcBef>
            </a:pPr>
            <a:r>
              <a:rPr lang="en-GB" sz="850" b="1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Application-optimized</a:t>
            </a:r>
            <a:endParaRPr sz="85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66" name="object 2">
            <a:extLst>
              <a:ext uri="{FF2B5EF4-FFF2-40B4-BE49-F238E27FC236}">
                <a16:creationId xmlns:a16="http://schemas.microsoft.com/office/drawing/2014/main" id="{1D32578E-C1E4-84FD-7415-1D3473D61753}"/>
              </a:ext>
            </a:extLst>
          </p:cNvPr>
          <p:cNvSpPr txBox="1"/>
          <p:nvPr/>
        </p:nvSpPr>
        <p:spPr>
          <a:xfrm>
            <a:off x="3859162" y="3647742"/>
            <a:ext cx="3240402" cy="265457"/>
          </a:xfrm>
          <a:prstGeom prst="rect">
            <a:avLst/>
          </a:prstGeom>
        </p:spPr>
        <p:txBody>
          <a:bodyPr vert="horz" wrap="square" lIns="0" tIns="34290" rIns="0" bIns="0" rtlCol="0" anchor="ctr" anchorCtr="0">
            <a:noAutofit/>
          </a:bodyPr>
          <a:lstStyle/>
          <a:p>
            <a:pPr marL="12700" marR="5080" algn="ctr">
              <a:lnSpc>
                <a:spcPts val="850"/>
              </a:lnSpc>
              <a:spcBef>
                <a:spcPts val="270"/>
              </a:spcBef>
            </a:pPr>
            <a:r>
              <a:rPr lang="en-GB" sz="850" b="1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LUMI-O</a:t>
            </a:r>
            <a:endParaRPr sz="850">
              <a:solidFill>
                <a:schemeClr val="bg1"/>
              </a:solidFill>
              <a:latin typeface="Century Gothic" panose="020B0502020202020204" pitchFamily="34" charset="0"/>
              <a:cs typeface="Arial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1203533-8F35-7A89-9DCD-F2D510626E91}"/>
              </a:ext>
            </a:extLst>
          </p:cNvPr>
          <p:cNvCxnSpPr>
            <a:cxnSpLocks/>
          </p:cNvCxnSpPr>
          <p:nvPr/>
        </p:nvCxnSpPr>
        <p:spPr>
          <a:xfrm flipH="1">
            <a:off x="7177703" y="2714594"/>
            <a:ext cx="556141" cy="0"/>
          </a:xfrm>
          <a:prstGeom prst="line">
            <a:avLst/>
          </a:prstGeom>
          <a:noFill/>
          <a:ln w="12695" cap="flat">
            <a:solidFill>
              <a:srgbClr val="AC0095"/>
            </a:solidFill>
            <a:prstDash val="sysDot"/>
            <a:miter/>
          </a:ln>
        </p:spPr>
      </p:cxnSp>
      <p:sp>
        <p:nvSpPr>
          <p:cNvPr id="5" name="Freeform 4">
            <a:extLst>
              <a:ext uri="{FF2B5EF4-FFF2-40B4-BE49-F238E27FC236}">
                <a16:creationId xmlns:a16="http://schemas.microsoft.com/office/drawing/2014/main" id="{D35863F4-2EE2-B5AE-0452-BF62F4693270}"/>
              </a:ext>
            </a:extLst>
          </p:cNvPr>
          <p:cNvSpPr/>
          <p:nvPr/>
        </p:nvSpPr>
        <p:spPr>
          <a:xfrm>
            <a:off x="1973716" y="1628561"/>
            <a:ext cx="666399" cy="1259454"/>
          </a:xfrm>
          <a:custGeom>
            <a:avLst/>
            <a:gdLst>
              <a:gd name="connsiteX0" fmla="*/ 0 w 666399"/>
              <a:gd name="connsiteY0" fmla="*/ 0 h 1259454"/>
              <a:gd name="connsiteX1" fmla="*/ 666400 w 666399"/>
              <a:gd name="connsiteY1" fmla="*/ 0 h 1259454"/>
              <a:gd name="connsiteX2" fmla="*/ 666400 w 666399"/>
              <a:gd name="connsiteY2" fmla="*/ 1259454 h 1259454"/>
              <a:gd name="connsiteX3" fmla="*/ 0 w 666399"/>
              <a:gd name="connsiteY3" fmla="*/ 1259454 h 125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399" h="1259454">
                <a:moveTo>
                  <a:pt x="0" y="0"/>
                </a:moveTo>
                <a:lnTo>
                  <a:pt x="666400" y="0"/>
                </a:lnTo>
                <a:lnTo>
                  <a:pt x="666400" y="1259454"/>
                </a:lnTo>
                <a:lnTo>
                  <a:pt x="0" y="1259454"/>
                </a:lnTo>
                <a:close/>
              </a:path>
            </a:pathLst>
          </a:custGeom>
          <a:solidFill>
            <a:srgbClr val="D4EDFC"/>
          </a:solidFill>
          <a:ln w="317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72DD7A9C-99A1-3E4A-56AB-12F725FBB20A}"/>
              </a:ext>
            </a:extLst>
          </p:cNvPr>
          <p:cNvSpPr txBox="1"/>
          <p:nvPr/>
        </p:nvSpPr>
        <p:spPr>
          <a:xfrm>
            <a:off x="1976425" y="1287981"/>
            <a:ext cx="680085" cy="303929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>
              <a:lnSpc>
                <a:spcPts val="850"/>
              </a:lnSpc>
              <a:spcBef>
                <a:spcPts val="270"/>
              </a:spcBef>
            </a:pPr>
            <a:r>
              <a:rPr lang="en-GB" sz="850" b="1">
                <a:latin typeface="Century Gothic" panose="020B0502020202020204" pitchFamily="34" charset="0"/>
                <a:cs typeface="Arial"/>
              </a:rPr>
              <a:t>User access</a:t>
            </a:r>
          </a:p>
          <a:p>
            <a:pPr marL="12700" marR="5080">
              <a:lnSpc>
                <a:spcPts val="850"/>
              </a:lnSpc>
              <a:spcBef>
                <a:spcPts val="270"/>
              </a:spcBef>
            </a:pPr>
            <a:r>
              <a:rPr lang="en-GB" sz="850" b="1">
                <a:latin typeface="Century Gothic" panose="020B0502020202020204" pitchFamily="34" charset="0"/>
                <a:cs typeface="Arial"/>
              </a:rPr>
              <a:t>partition</a:t>
            </a:r>
            <a:endParaRPr sz="85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F60E8717-6549-DEB8-2EEC-F0F699707F7E}"/>
              </a:ext>
            </a:extLst>
          </p:cNvPr>
          <p:cNvSpPr/>
          <p:nvPr/>
        </p:nvSpPr>
        <p:spPr>
          <a:xfrm>
            <a:off x="1884036" y="1574280"/>
            <a:ext cx="804753" cy="1346007"/>
          </a:xfrm>
          <a:custGeom>
            <a:avLst/>
            <a:gdLst>
              <a:gd name="connsiteX0" fmla="*/ 0 w 804753"/>
              <a:gd name="connsiteY0" fmla="*/ 0 h 465019"/>
              <a:gd name="connsiteX1" fmla="*/ 804753 w 804753"/>
              <a:gd name="connsiteY1" fmla="*/ 0 h 465019"/>
              <a:gd name="connsiteX2" fmla="*/ 804753 w 804753"/>
              <a:gd name="connsiteY2" fmla="*/ 465020 h 465019"/>
              <a:gd name="connsiteX3" fmla="*/ 0 w 804753"/>
              <a:gd name="connsiteY3" fmla="*/ 465020 h 46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4753" h="465019">
                <a:moveTo>
                  <a:pt x="0" y="0"/>
                </a:moveTo>
                <a:lnTo>
                  <a:pt x="804753" y="0"/>
                </a:lnTo>
                <a:lnTo>
                  <a:pt x="804753" y="465020"/>
                </a:lnTo>
                <a:lnTo>
                  <a:pt x="0" y="465020"/>
                </a:lnTo>
                <a:close/>
              </a:path>
            </a:pathLst>
          </a:custGeom>
          <a:noFill/>
          <a:ln w="12695" cap="flat">
            <a:solidFill>
              <a:srgbClr val="AC0095"/>
            </a:solidFill>
            <a:prstDash val="sysDot"/>
            <a:miter/>
          </a:ln>
        </p:spPr>
        <p:txBody>
          <a:bodyPr rtlCol="0" anchor="ctr"/>
          <a:lstStyle/>
          <a:p>
            <a:pPr algn="l" rtl="0"/>
            <a:endParaRPr lang="en-US" sz="1800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EC1B5AC-559F-B514-F41C-9F9971131D8B}"/>
              </a:ext>
            </a:extLst>
          </p:cNvPr>
          <p:cNvCxnSpPr>
            <a:cxnSpLocks/>
          </p:cNvCxnSpPr>
          <p:nvPr/>
        </p:nvCxnSpPr>
        <p:spPr>
          <a:xfrm flipH="1">
            <a:off x="1165968" y="2283718"/>
            <a:ext cx="1570724" cy="0"/>
          </a:xfrm>
          <a:prstGeom prst="line">
            <a:avLst/>
          </a:prstGeom>
          <a:noFill/>
          <a:ln w="12695" cap="flat">
            <a:solidFill>
              <a:srgbClr val="AC0095"/>
            </a:solidFill>
            <a:prstDash val="dash"/>
            <a:miter/>
          </a:ln>
        </p:spPr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A4659F9B-EC40-343A-3EBB-9C6C650D5353}"/>
              </a:ext>
            </a:extLst>
          </p:cNvPr>
          <p:cNvCxnSpPr>
            <a:cxnSpLocks/>
          </p:cNvCxnSpPr>
          <p:nvPr/>
        </p:nvCxnSpPr>
        <p:spPr>
          <a:xfrm flipH="1">
            <a:off x="1165968" y="1860497"/>
            <a:ext cx="1570724" cy="0"/>
          </a:xfrm>
          <a:prstGeom prst="line">
            <a:avLst/>
          </a:prstGeom>
          <a:noFill/>
          <a:ln w="12695" cap="flat">
            <a:solidFill>
              <a:srgbClr val="AC0095"/>
            </a:solidFill>
            <a:prstDash val="solid"/>
            <a:miter/>
          </a:ln>
        </p:spPr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4E623680-1218-7810-7310-B2D8F1DC9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/>
              <a:t>LUMI-AI system architecture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930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  <p:bldP spid="11" grpId="0" animBg="1"/>
      <p:bldP spid="12" grpId="0" animBg="1"/>
      <p:bldP spid="16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45" grpId="0" animBg="1"/>
      <p:bldP spid="46" grpId="0" animBg="1"/>
      <p:bldP spid="47" grpId="0" animBg="1"/>
      <p:bldP spid="49" grpId="0" animBg="1"/>
      <p:bldP spid="53" grpId="0" animBg="1"/>
      <p:bldP spid="54" grpId="0" animBg="1"/>
      <p:bldP spid="55" grpId="0" animBg="1"/>
      <p:bldP spid="56" grpId="0"/>
      <p:bldP spid="57" grpId="0"/>
      <p:bldP spid="58" grpId="0"/>
      <p:bldP spid="59" grpId="0"/>
      <p:bldP spid="60" grpId="0"/>
      <p:bldP spid="61" grpId="0"/>
      <p:bldP spid="62" grpId="0"/>
      <p:bldP spid="5" grpId="0" animBg="1"/>
      <p:bldP spid="8" grpId="0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LUMI-theme">
      <a:dk1>
        <a:srgbClr val="000000"/>
      </a:dk1>
      <a:lt1>
        <a:srgbClr val="FFFFFF"/>
      </a:lt1>
      <a:dk2>
        <a:srgbClr val="2C688A"/>
      </a:dk2>
      <a:lt2>
        <a:srgbClr val="CBE9F2"/>
      </a:lt2>
      <a:accent1>
        <a:srgbClr val="2C688A"/>
      </a:accent1>
      <a:accent2>
        <a:srgbClr val="28C0D2"/>
      </a:accent2>
      <a:accent3>
        <a:srgbClr val="ABDBEB"/>
      </a:accent3>
      <a:accent4>
        <a:srgbClr val="CBE9F2"/>
      </a:accent4>
      <a:accent5>
        <a:srgbClr val="FFFFFF"/>
      </a:accent5>
      <a:accent6>
        <a:srgbClr val="000000"/>
      </a:accent6>
      <a:hlink>
        <a:srgbClr val="2C688A"/>
      </a:hlink>
      <a:folHlink>
        <a:srgbClr val="28C0D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C6B03E1-FE11-4031-BF3D-6177A3DED460}" vid="{58B73663-3A7A-44DE-BE9F-47E62D9D5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BD45769B505C47B741277D5A7E1AA2" ma:contentTypeVersion="21" ma:contentTypeDescription="Create a new document." ma:contentTypeScope="" ma:versionID="2d90d388cac602ef767b01f3e2fb3ce7">
  <xsd:schema xmlns:xsd="http://www.w3.org/2001/XMLSchema" xmlns:xs="http://www.w3.org/2001/XMLSchema" xmlns:p="http://schemas.microsoft.com/office/2006/metadata/properties" xmlns:ns1="http://schemas.microsoft.com/sharepoint/v3" xmlns:ns2="17615853-7f91-438f-9534-afd54aeb325b" xmlns:ns3="4f61047b-3b18-41b7-9c13-88e2fbe1b5d2" targetNamespace="http://schemas.microsoft.com/office/2006/metadata/properties" ma:root="true" ma:fieldsID="568a6ae81556c89371b695ff50b0fb7b" ns1:_="" ns2:_="" ns3:_="">
    <xsd:import namespace="http://schemas.microsoft.com/sharepoint/v3"/>
    <xsd:import namespace="17615853-7f91-438f-9534-afd54aeb325b"/>
    <xsd:import namespace="4f61047b-3b18-41b7-9c13-88e2fbe1b5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615853-7f91-438f-9534-afd54aeb32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0b6b536-68da-4869-80cf-67b04ace3c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61047b-3b18-41b7-9c13-88e2fbe1b5d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b4d8597-6f18-48fb-88c2-3eefa884dd06}" ma:internalName="TaxCatchAll" ma:showField="CatchAllData" ma:web="4f61047b-3b18-41b7-9c13-88e2fbe1b5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f61047b-3b18-41b7-9c13-88e2fbe1b5d2" xsi:nil="true"/>
    <_ip_UnifiedCompliancePolicyUIAction xmlns="http://schemas.microsoft.com/sharepoint/v3" xsi:nil="true"/>
    <_ip_UnifiedCompliancePolicyProperties xmlns="http://schemas.microsoft.com/sharepoint/v3" xsi:nil="true"/>
    <lcf76f155ced4ddcb4097134ff3c332f xmlns="17615853-7f91-438f-9534-afd54aeb325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069FAF2-90F9-49DC-965A-5F8C29CC23E3}"/>
</file>

<file path=customXml/itemProps2.xml><?xml version="1.0" encoding="utf-8"?>
<ds:datastoreItem xmlns:ds="http://schemas.openxmlformats.org/officeDocument/2006/customXml" ds:itemID="{8E668212-6E4B-4D2A-8FD8-655DA8787954}"/>
</file>

<file path=customXml/itemProps3.xml><?xml version="1.0" encoding="utf-8"?>
<ds:datastoreItem xmlns:ds="http://schemas.openxmlformats.org/officeDocument/2006/customXml" ds:itemID="{E00411E2-A1CD-491E-8EFB-5538BCA2CE15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7695</TotalTime>
  <Words>694</Words>
  <Application>Microsoft Macintosh PowerPoint</Application>
  <DocSecurity>0</DocSecurity>
  <PresentationFormat>On-screen Show (16:9)</PresentationFormat>
  <Paragraphs>71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Century Gothic</vt:lpstr>
      <vt:lpstr>Office Theme</vt:lpstr>
      <vt:lpstr>PowerPoint Presentation</vt:lpstr>
      <vt:lpstr>LUMI-AIF: Exceptional in many ways</vt:lpstr>
      <vt:lpstr>Timeline for the LUMI-AIF</vt:lpstr>
      <vt:lpstr>Building on LUMI’s AI environment</vt:lpstr>
      <vt:lpstr>Not only a one-stop shop</vt:lpstr>
      <vt:lpstr>Customer journey across communities</vt:lpstr>
      <vt:lpstr>Services to unlock research, development  and innovation potential</vt:lpstr>
      <vt:lpstr>Services for compute, at scale</vt:lpstr>
      <vt:lpstr>LUMI-AI system architecture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Aleksi Kallio</dc:creator>
  <cp:keywords/>
  <dc:description/>
  <cp:lastModifiedBy>Aleksi Kallio</cp:lastModifiedBy>
  <cp:revision>27</cp:revision>
  <cp:lastPrinted>2022-07-15T09:45:56Z</cp:lastPrinted>
  <dcterms:created xsi:type="dcterms:W3CDTF">2025-03-28T07:27:54Z</dcterms:created>
  <dcterms:modified xsi:type="dcterms:W3CDTF">2025-05-19T17:03:48Z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0x01010011BD45769B505C47B741277D5A7E1AA2</vt:lpwstr>
  </property>
</Properties>
</file>