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17"/>
  </p:notesMasterIdLst>
  <p:handoutMasterIdLst>
    <p:handoutMasterId r:id="rId18"/>
  </p:handoutMasterIdLst>
  <p:sldIdLst>
    <p:sldId id="258" r:id="rId3"/>
    <p:sldId id="2142532654" r:id="rId4"/>
    <p:sldId id="2142532655" r:id="rId5"/>
    <p:sldId id="2142532656" r:id="rId6"/>
    <p:sldId id="2142532657" r:id="rId7"/>
    <p:sldId id="6337" r:id="rId8"/>
    <p:sldId id="2142532658" r:id="rId9"/>
    <p:sldId id="2142532659" r:id="rId10"/>
    <p:sldId id="1182" r:id="rId11"/>
    <p:sldId id="2142532660" r:id="rId12"/>
    <p:sldId id="6380" r:id="rId13"/>
    <p:sldId id="6392" r:id="rId14"/>
    <p:sldId id="2142532649" r:id="rId15"/>
    <p:sldId id="21425326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356B1"/>
    <a:srgbClr val="C00000"/>
    <a:srgbClr val="035DC1"/>
    <a:srgbClr val="0E3E65"/>
    <a:srgbClr val="024EA2"/>
    <a:srgbClr val="024B9C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3184" autoAdjust="0"/>
  </p:normalViewPr>
  <p:slideViewPr>
    <p:cSldViewPr snapToGrid="0">
      <p:cViewPr varScale="1">
        <p:scale>
          <a:sx n="78" d="100"/>
          <a:sy n="78" d="100"/>
        </p:scale>
        <p:origin x="1051" y="31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2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052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6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67186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88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55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89165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677"/>
            <a:ext cx="10515600" cy="76490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36385-DF1B-D943-ABE6-1AD56C79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6611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1634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26081"/>
            <a:ext cx="10515600" cy="3163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0CB40B9-4DF3-84E2-C719-4713255E18F0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240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37333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7040"/>
            <a:ext cx="5157787" cy="22713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98843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7040"/>
            <a:ext cx="5183188" cy="22713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98843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9F0E90A-68F5-F1EA-FF7B-DB67CDC3A919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965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852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84236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384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0EE1C47-BCAB-3F42-97EA-5441BD2D8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96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27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8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76CFFE0-A0E0-5454-B98B-61F3E1F1997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523" y="6225930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9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2.svg"/><Relationship Id="rId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0.sv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jpeg"/><Relationship Id="rId19" Type="http://schemas.openxmlformats.org/officeDocument/2006/relationships/image" Target="../media/image26.sv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2.svg"/><Relationship Id="rId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0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85650" y="3105446"/>
            <a:ext cx="10065224" cy="1312603"/>
          </a:xfrm>
        </p:spPr>
        <p:txBody>
          <a:bodyPr>
            <a:noAutofit/>
          </a:bodyPr>
          <a:lstStyle/>
          <a:p>
            <a:pPr algn="ctr"/>
            <a:r>
              <a:rPr lang="en-GB" cap="small" dirty="0" err="1"/>
              <a:t>EuroHPC</a:t>
            </a:r>
            <a:r>
              <a:rPr lang="en-GB" cap="small" dirty="0"/>
              <a:t> Summit 2024</a:t>
            </a:r>
            <a:br>
              <a:rPr lang="en-GB" cap="small" dirty="0"/>
            </a:br>
            <a:endParaRPr lang="en-GB" cap="small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3388" y="4854102"/>
            <a:ext cx="10065224" cy="1084271"/>
          </a:xfrm>
        </p:spPr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Gustav Kalbe</a:t>
            </a:r>
            <a:br>
              <a:rPr lang="en-GB" dirty="0"/>
            </a:br>
            <a:r>
              <a:rPr lang="en-GB" dirty="0"/>
              <a:t>Acting Director - </a:t>
            </a:r>
            <a:r>
              <a:rPr lang="fr-BE" sz="2400" dirty="0"/>
              <a:t>DG CONNECT, EUROPEAN COMMISSION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76D83A-E70A-F3FA-82DF-4BEAA55A2445}"/>
              </a:ext>
            </a:extLst>
          </p:cNvPr>
          <p:cNvGrpSpPr/>
          <p:nvPr/>
        </p:nvGrpSpPr>
        <p:grpSpPr>
          <a:xfrm>
            <a:off x="3834090" y="0"/>
            <a:ext cx="8415157" cy="6858000"/>
            <a:chOff x="3776843" y="0"/>
            <a:chExt cx="8415157" cy="6858000"/>
          </a:xfrm>
        </p:grpSpPr>
        <p:pic>
          <p:nvPicPr>
            <p:cNvPr id="5" name="Picture 4" descr="A map of europe with countries/regions&#10;&#10;Description automatically generated">
              <a:extLst>
                <a:ext uri="{FF2B5EF4-FFF2-40B4-BE49-F238E27FC236}">
                  <a16:creationId xmlns:a16="http://schemas.microsoft.com/office/drawing/2014/main" id="{BE9D7AED-16D9-E06F-3026-476557CCFB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2338" r="23137" b="4178"/>
            <a:stretch/>
          </p:blipFill>
          <p:spPr>
            <a:xfrm>
              <a:off x="3776843" y="0"/>
              <a:ext cx="841515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D351C0-843E-B99D-0F65-BE1DE57DBA81}"/>
                </a:ext>
              </a:extLst>
            </p:cNvPr>
            <p:cNvSpPr/>
            <p:nvPr/>
          </p:nvSpPr>
          <p:spPr>
            <a:xfrm>
              <a:off x="4664548" y="0"/>
              <a:ext cx="2501965" cy="1617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</p:grpSp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D49BDD21-C23A-AD51-771A-E065D5B71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3182" y="762313"/>
            <a:ext cx="373902" cy="373902"/>
          </a:xfrm>
          <a:prstGeom prst="rect">
            <a:avLst/>
          </a:prstGeom>
        </p:spPr>
      </p:pic>
      <p:pic>
        <p:nvPicPr>
          <p:cNvPr id="8" name="Graphic 7" descr="Server with solid fill">
            <a:extLst>
              <a:ext uri="{FF2B5EF4-FFF2-40B4-BE49-F238E27FC236}">
                <a16:creationId xmlns:a16="http://schemas.microsoft.com/office/drawing/2014/main" id="{42D79B91-5866-C221-8A0B-CB528F556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7767" y="4817973"/>
            <a:ext cx="373902" cy="373902"/>
          </a:xfrm>
          <a:prstGeom prst="rect">
            <a:avLst/>
          </a:prstGeom>
        </p:spPr>
      </p:pic>
      <p:pic>
        <p:nvPicPr>
          <p:cNvPr id="9" name="Graphic 8" descr="Server with solid fill">
            <a:extLst>
              <a:ext uri="{FF2B5EF4-FFF2-40B4-BE49-F238E27FC236}">
                <a16:creationId xmlns:a16="http://schemas.microsoft.com/office/drawing/2014/main" id="{77F6F9DB-473B-C81F-25B6-2DFE5B0B9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9134" y="5604993"/>
            <a:ext cx="373902" cy="373902"/>
          </a:xfrm>
          <a:prstGeom prst="rect">
            <a:avLst/>
          </a:prstGeom>
        </p:spPr>
      </p:pic>
      <p:pic>
        <p:nvPicPr>
          <p:cNvPr id="10" name="Graphic 9" descr="Server with solid fill">
            <a:extLst>
              <a:ext uri="{FF2B5EF4-FFF2-40B4-BE49-F238E27FC236}">
                <a16:creationId xmlns:a16="http://schemas.microsoft.com/office/drawing/2014/main" id="{1C336266-0D64-E8D5-3F25-92874B38AD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0668" y="5361346"/>
            <a:ext cx="373902" cy="373902"/>
          </a:xfrm>
          <a:prstGeom prst="rect">
            <a:avLst/>
          </a:prstGeom>
        </p:spPr>
      </p:pic>
      <p:pic>
        <p:nvPicPr>
          <p:cNvPr id="11" name="Graphic 10" descr="Server with solid fill">
            <a:extLst>
              <a:ext uri="{FF2B5EF4-FFF2-40B4-BE49-F238E27FC236}">
                <a16:creationId xmlns:a16="http://schemas.microsoft.com/office/drawing/2014/main" id="{5868F00D-C190-59ED-2520-5E135336A1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16417" y="3734722"/>
            <a:ext cx="373902" cy="373902"/>
          </a:xfrm>
          <a:prstGeom prst="rect">
            <a:avLst/>
          </a:prstGeom>
        </p:spPr>
      </p:pic>
      <p:pic>
        <p:nvPicPr>
          <p:cNvPr id="12" name="Graphic 11" descr="Server with solid fill">
            <a:extLst>
              <a:ext uri="{FF2B5EF4-FFF2-40B4-BE49-F238E27FC236}">
                <a16:creationId xmlns:a16="http://schemas.microsoft.com/office/drawing/2014/main" id="{14A8CC5C-DA91-201D-83D9-A2138A9709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0153" y="3699248"/>
            <a:ext cx="373902" cy="373902"/>
          </a:xfrm>
          <a:prstGeom prst="rect">
            <a:avLst/>
          </a:prstGeom>
        </p:spPr>
      </p:pic>
      <p:pic>
        <p:nvPicPr>
          <p:cNvPr id="13" name="Graphic 12" descr="Server with solid fill">
            <a:extLst>
              <a:ext uri="{FF2B5EF4-FFF2-40B4-BE49-F238E27FC236}">
                <a16:creationId xmlns:a16="http://schemas.microsoft.com/office/drawing/2014/main" id="{A9AEE062-D121-E586-ED55-C11E1EDFB9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0153" y="4572101"/>
            <a:ext cx="373902" cy="373902"/>
          </a:xfrm>
          <a:prstGeom prst="rect">
            <a:avLst/>
          </a:prstGeom>
        </p:spPr>
      </p:pic>
      <p:pic>
        <p:nvPicPr>
          <p:cNvPr id="14" name="Graphic 13" descr="Server with solid fill">
            <a:extLst>
              <a:ext uri="{FF2B5EF4-FFF2-40B4-BE49-F238E27FC236}">
                <a16:creationId xmlns:a16="http://schemas.microsoft.com/office/drawing/2014/main" id="{54AC825C-DD31-2802-1138-7C9CCA34C8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6411" y="5015603"/>
            <a:ext cx="373902" cy="373902"/>
          </a:xfrm>
          <a:prstGeom prst="rect">
            <a:avLst/>
          </a:prstGeom>
        </p:spPr>
      </p:pic>
      <p:sp>
        <p:nvSpPr>
          <p:cNvPr id="15" name="Rectángulo 29">
            <a:extLst>
              <a:ext uri="{FF2B5EF4-FFF2-40B4-BE49-F238E27FC236}">
                <a16:creationId xmlns:a16="http://schemas.microsoft.com/office/drawing/2014/main" id="{1E72DEB4-83DF-E0B4-F90C-E0B42378962A}"/>
              </a:ext>
            </a:extLst>
          </p:cNvPr>
          <p:cNvSpPr/>
          <p:nvPr/>
        </p:nvSpPr>
        <p:spPr>
          <a:xfrm>
            <a:off x="4960201" y="5939900"/>
            <a:ext cx="13981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ova" panose="020B0504020202020204" pitchFamily="34" charset="0"/>
              </a:rPr>
              <a:t>MareNostrum 5 (ES)</a:t>
            </a:r>
          </a:p>
        </p:txBody>
      </p:sp>
      <p:sp>
        <p:nvSpPr>
          <p:cNvPr id="16" name="Rectángulo 30">
            <a:extLst>
              <a:ext uri="{FF2B5EF4-FFF2-40B4-BE49-F238E27FC236}">
                <a16:creationId xmlns:a16="http://schemas.microsoft.com/office/drawing/2014/main" id="{A8058B8B-8A21-45B9-1FA2-6CD918AAF146}"/>
              </a:ext>
            </a:extLst>
          </p:cNvPr>
          <p:cNvSpPr/>
          <p:nvPr/>
        </p:nvSpPr>
        <p:spPr>
          <a:xfrm>
            <a:off x="7621095" y="5168481"/>
            <a:ext cx="9861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ova" panose="020B0504020202020204" pitchFamily="34" charset="0"/>
              </a:rPr>
              <a:t>Leonardo (IT)</a:t>
            </a:r>
          </a:p>
        </p:txBody>
      </p:sp>
      <p:sp>
        <p:nvSpPr>
          <p:cNvPr id="17" name="Rectángulo 33">
            <a:extLst>
              <a:ext uri="{FF2B5EF4-FFF2-40B4-BE49-F238E27FC236}">
                <a16:creationId xmlns:a16="http://schemas.microsoft.com/office/drawing/2014/main" id="{81347FD6-7D9E-BFDC-5D88-E3FB2ABFF146}"/>
              </a:ext>
            </a:extLst>
          </p:cNvPr>
          <p:cNvSpPr/>
          <p:nvPr/>
        </p:nvSpPr>
        <p:spPr>
          <a:xfrm>
            <a:off x="9083304" y="1109979"/>
            <a:ext cx="7136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1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ova" panose="020B0504020202020204" pitchFamily="34" charset="0"/>
              </a:rPr>
              <a:t>Lumi</a:t>
            </a:r>
            <a:r>
              <a:rPr kumimoji="0" lang="ca-ES" sz="1000" b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ova" panose="020B0504020202020204" pitchFamily="34" charset="0"/>
              </a:rPr>
              <a:t> (FI)</a:t>
            </a:r>
          </a:p>
        </p:txBody>
      </p:sp>
      <p:sp>
        <p:nvSpPr>
          <p:cNvPr id="18" name="Rectángulo 37">
            <a:extLst>
              <a:ext uri="{FF2B5EF4-FFF2-40B4-BE49-F238E27FC236}">
                <a16:creationId xmlns:a16="http://schemas.microsoft.com/office/drawing/2014/main" id="{FAD3D51E-68F3-E770-A312-BD6F639358D7}"/>
              </a:ext>
            </a:extLst>
          </p:cNvPr>
          <p:cNvSpPr/>
          <p:nvPr/>
        </p:nvSpPr>
        <p:spPr>
          <a:xfrm>
            <a:off x="6373463" y="3510537"/>
            <a:ext cx="10118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Meluxina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 (LU)</a:t>
            </a:r>
          </a:p>
        </p:txBody>
      </p:sp>
      <p:sp>
        <p:nvSpPr>
          <p:cNvPr id="19" name="Rectángulo 38">
            <a:extLst>
              <a:ext uri="{FF2B5EF4-FFF2-40B4-BE49-F238E27FC236}">
                <a16:creationId xmlns:a16="http://schemas.microsoft.com/office/drawing/2014/main" id="{BCC0B522-A53D-2A72-5840-B2A3C456CDBB}"/>
              </a:ext>
            </a:extLst>
          </p:cNvPr>
          <p:cNvSpPr/>
          <p:nvPr/>
        </p:nvSpPr>
        <p:spPr>
          <a:xfrm>
            <a:off x="8436755" y="4365496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Vega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 (SI)</a:t>
            </a:r>
          </a:p>
        </p:txBody>
      </p:sp>
      <p:sp>
        <p:nvSpPr>
          <p:cNvPr id="20" name="Rectángulo 39">
            <a:extLst>
              <a:ext uri="{FF2B5EF4-FFF2-40B4-BE49-F238E27FC236}">
                <a16:creationId xmlns:a16="http://schemas.microsoft.com/office/drawing/2014/main" id="{7DAF560E-20F8-C5D8-C2B0-06C4B701E336}"/>
              </a:ext>
            </a:extLst>
          </p:cNvPr>
          <p:cNvSpPr/>
          <p:nvPr/>
        </p:nvSpPr>
        <p:spPr>
          <a:xfrm>
            <a:off x="8589963" y="3516062"/>
            <a:ext cx="9813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Karolina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 (CZ)</a:t>
            </a:r>
          </a:p>
        </p:txBody>
      </p:sp>
      <p:sp>
        <p:nvSpPr>
          <p:cNvPr id="21" name="Rectángulo 40">
            <a:extLst>
              <a:ext uri="{FF2B5EF4-FFF2-40B4-BE49-F238E27FC236}">
                <a16:creationId xmlns:a16="http://schemas.microsoft.com/office/drawing/2014/main" id="{4C747CE7-2223-F514-A0A9-5728C1868177}"/>
              </a:ext>
            </a:extLst>
          </p:cNvPr>
          <p:cNvSpPr/>
          <p:nvPr/>
        </p:nvSpPr>
        <p:spPr>
          <a:xfrm>
            <a:off x="9744947" y="4786699"/>
            <a:ext cx="1146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Discoverer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 (BG)</a:t>
            </a:r>
          </a:p>
        </p:txBody>
      </p:sp>
      <p:sp>
        <p:nvSpPr>
          <p:cNvPr id="22" name="Rectángulo 36">
            <a:extLst>
              <a:ext uri="{FF2B5EF4-FFF2-40B4-BE49-F238E27FC236}">
                <a16:creationId xmlns:a16="http://schemas.microsoft.com/office/drawing/2014/main" id="{3CDF2EAE-4B73-7D73-E79F-87AA1F3B7278}"/>
              </a:ext>
            </a:extLst>
          </p:cNvPr>
          <p:cNvSpPr/>
          <p:nvPr/>
        </p:nvSpPr>
        <p:spPr>
          <a:xfrm>
            <a:off x="4622555" y="5143215"/>
            <a:ext cx="10679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Deucalion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 (PT)</a:t>
            </a:r>
          </a:p>
        </p:txBody>
      </p:sp>
      <p:pic>
        <p:nvPicPr>
          <p:cNvPr id="23" name="Graphic 22" descr="Server with solid fill">
            <a:extLst>
              <a:ext uri="{FF2B5EF4-FFF2-40B4-BE49-F238E27FC236}">
                <a16:creationId xmlns:a16="http://schemas.microsoft.com/office/drawing/2014/main" id="{6B723975-8971-8299-CC32-A697ED7A5D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0906" y="3714045"/>
            <a:ext cx="373902" cy="373902"/>
          </a:xfrm>
          <a:prstGeom prst="rect">
            <a:avLst/>
          </a:prstGeom>
        </p:spPr>
      </p:pic>
      <p:sp>
        <p:nvSpPr>
          <p:cNvPr id="24" name="Rectángulo 37">
            <a:extLst>
              <a:ext uri="{FF2B5EF4-FFF2-40B4-BE49-F238E27FC236}">
                <a16:creationId xmlns:a16="http://schemas.microsoft.com/office/drawing/2014/main" id="{93D6FCD0-B725-33B9-B49D-D414D67FB8E4}"/>
              </a:ext>
            </a:extLst>
          </p:cNvPr>
          <p:cNvSpPr/>
          <p:nvPr/>
        </p:nvSpPr>
        <p:spPr>
          <a:xfrm>
            <a:off x="7419967" y="3526957"/>
            <a:ext cx="9060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Jupiter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 (</a:t>
            </a:r>
            <a:r>
              <a:rPr lang="en-GB" sz="1000" dirty="0">
                <a:solidFill>
                  <a:srgbClr val="FF0000"/>
                </a:solidFill>
                <a:latin typeface="Arial Nova" panose="020B0504020202020204" pitchFamily="34" charset="0"/>
              </a:rPr>
              <a:t>DE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)</a:t>
            </a:r>
          </a:p>
        </p:txBody>
      </p:sp>
      <p:pic>
        <p:nvPicPr>
          <p:cNvPr id="25" name="Graphic 24" descr="Server with solid fill">
            <a:extLst>
              <a:ext uri="{FF2B5EF4-FFF2-40B4-BE49-F238E27FC236}">
                <a16:creationId xmlns:a16="http://schemas.microsoft.com/office/drawing/2014/main" id="{FA3B4E41-458C-7679-7F71-883F2E025A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7748" y="6186121"/>
            <a:ext cx="373902" cy="373902"/>
          </a:xfrm>
          <a:prstGeom prst="rect">
            <a:avLst/>
          </a:prstGeom>
        </p:spPr>
      </p:pic>
      <p:sp>
        <p:nvSpPr>
          <p:cNvPr id="26" name="Rectángulo 38">
            <a:extLst>
              <a:ext uri="{FF2B5EF4-FFF2-40B4-BE49-F238E27FC236}">
                <a16:creationId xmlns:a16="http://schemas.microsoft.com/office/drawing/2014/main" id="{9CB66B84-B71B-E10E-DE46-8C0C5EA0A836}"/>
              </a:ext>
            </a:extLst>
          </p:cNvPr>
          <p:cNvSpPr/>
          <p:nvPr/>
        </p:nvSpPr>
        <p:spPr>
          <a:xfrm>
            <a:off x="10161728" y="6436912"/>
            <a:ext cx="10502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CC66"/>
                </a:solidFill>
                <a:latin typeface="Arial Nova" panose="020B0504020202020204" pitchFamily="34" charset="0"/>
              </a:rPr>
              <a:t>Daedalus </a:t>
            </a:r>
            <a:r>
              <a:rPr lang="en-GB" sz="1000" dirty="0">
                <a:solidFill>
                  <a:srgbClr val="00CC66"/>
                </a:solidFill>
                <a:latin typeface="Arial Nova" panose="020B0504020202020204" pitchFamily="34" charset="0"/>
              </a:rPr>
              <a:t>(GR)</a:t>
            </a:r>
            <a:endParaRPr kumimoji="0" lang="en-GB" sz="1000" u="none" strike="noStrike" kern="120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27" name="Graphic 26" descr="Server with solid fill">
            <a:extLst>
              <a:ext uri="{FF2B5EF4-FFF2-40B4-BE49-F238E27FC236}">
                <a16:creationId xmlns:a16="http://schemas.microsoft.com/office/drawing/2014/main" id="{7F739F4F-412C-C274-317B-F0CFF47F0D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85369" y="2559768"/>
            <a:ext cx="373902" cy="373902"/>
          </a:xfrm>
          <a:prstGeom prst="rect">
            <a:avLst/>
          </a:prstGeom>
        </p:spPr>
      </p:pic>
      <p:sp>
        <p:nvSpPr>
          <p:cNvPr id="28" name="Rectángulo 37">
            <a:extLst>
              <a:ext uri="{FF2B5EF4-FFF2-40B4-BE49-F238E27FC236}">
                <a16:creationId xmlns:a16="http://schemas.microsoft.com/office/drawing/2014/main" id="{12329DF0-5776-2039-4671-39CBC6B5A420}"/>
              </a:ext>
            </a:extLst>
          </p:cNvPr>
          <p:cNvSpPr/>
          <p:nvPr/>
        </p:nvSpPr>
        <p:spPr>
          <a:xfrm>
            <a:off x="4949904" y="2290993"/>
            <a:ext cx="8595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 err="1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CASPIr</a:t>
            </a: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(IE)</a:t>
            </a:r>
          </a:p>
        </p:txBody>
      </p:sp>
      <p:pic>
        <p:nvPicPr>
          <p:cNvPr id="29" name="Graphic 28" descr="Server with solid fill">
            <a:extLst>
              <a:ext uri="{FF2B5EF4-FFF2-40B4-BE49-F238E27FC236}">
                <a16:creationId xmlns:a16="http://schemas.microsoft.com/office/drawing/2014/main" id="{51994729-2B9D-04C1-4AD2-EBEB40E47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40485" y="4268027"/>
            <a:ext cx="373902" cy="373902"/>
          </a:xfrm>
          <a:prstGeom prst="rect">
            <a:avLst/>
          </a:prstGeom>
        </p:spPr>
      </p:pic>
      <p:sp>
        <p:nvSpPr>
          <p:cNvPr id="30" name="Rectángulo 39">
            <a:extLst>
              <a:ext uri="{FF2B5EF4-FFF2-40B4-BE49-F238E27FC236}">
                <a16:creationId xmlns:a16="http://schemas.microsoft.com/office/drawing/2014/main" id="{58CC4BCF-61AE-61BB-FBBE-5CA9878A3C7A}"/>
              </a:ext>
            </a:extLst>
          </p:cNvPr>
          <p:cNvSpPr/>
          <p:nvPr/>
        </p:nvSpPr>
        <p:spPr>
          <a:xfrm>
            <a:off x="9427785" y="4421482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 err="1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Levente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 (HU)</a:t>
            </a:r>
          </a:p>
        </p:txBody>
      </p:sp>
      <p:pic>
        <p:nvPicPr>
          <p:cNvPr id="31" name="Graphic 30" descr="Server with solid fill">
            <a:extLst>
              <a:ext uri="{FF2B5EF4-FFF2-40B4-BE49-F238E27FC236}">
                <a16:creationId xmlns:a16="http://schemas.microsoft.com/office/drawing/2014/main" id="{6DAC4EE5-6DC6-D722-4370-6E27796176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36673" y="3120542"/>
            <a:ext cx="373902" cy="373902"/>
          </a:xfrm>
          <a:prstGeom prst="rect">
            <a:avLst/>
          </a:prstGeom>
        </p:spPr>
      </p:pic>
      <p:sp>
        <p:nvSpPr>
          <p:cNvPr id="32" name="Rectángulo 39">
            <a:extLst>
              <a:ext uri="{FF2B5EF4-FFF2-40B4-BE49-F238E27FC236}">
                <a16:creationId xmlns:a16="http://schemas.microsoft.com/office/drawing/2014/main" id="{3537C481-0441-F75A-22B5-F70908AC78C3}"/>
              </a:ext>
            </a:extLst>
          </p:cNvPr>
          <p:cNvSpPr/>
          <p:nvPr/>
        </p:nvSpPr>
        <p:spPr>
          <a:xfrm>
            <a:off x="9223973" y="3273997"/>
            <a:ext cx="952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 err="1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EHPCPL</a:t>
            </a: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(PL)</a:t>
            </a:r>
          </a:p>
        </p:txBody>
      </p:sp>
      <p:pic>
        <p:nvPicPr>
          <p:cNvPr id="33" name="Graphic 32" descr="Server with solid fill">
            <a:extLst>
              <a:ext uri="{FF2B5EF4-FFF2-40B4-BE49-F238E27FC236}">
                <a16:creationId xmlns:a16="http://schemas.microsoft.com/office/drawing/2014/main" id="{8401EC87-19FE-7473-1021-6951F05E6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71587" y="1896619"/>
            <a:ext cx="373902" cy="373902"/>
          </a:xfrm>
          <a:prstGeom prst="rect">
            <a:avLst/>
          </a:prstGeom>
        </p:spPr>
      </p:pic>
      <p:sp>
        <p:nvSpPr>
          <p:cNvPr id="34" name="Rectángulo 37">
            <a:extLst>
              <a:ext uri="{FF2B5EF4-FFF2-40B4-BE49-F238E27FC236}">
                <a16:creationId xmlns:a16="http://schemas.microsoft.com/office/drawing/2014/main" id="{72EF838B-8913-FF11-3D76-1EE8560F3A63}"/>
              </a:ext>
            </a:extLst>
          </p:cNvPr>
          <p:cNvSpPr/>
          <p:nvPr/>
        </p:nvSpPr>
        <p:spPr>
          <a:xfrm>
            <a:off x="7925379" y="1661599"/>
            <a:ext cx="10663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Arrhenius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(SE)</a:t>
            </a:r>
          </a:p>
        </p:txBody>
      </p:sp>
      <p:pic>
        <p:nvPicPr>
          <p:cNvPr id="35" name="Graphic 34" descr="Server with solid fill">
            <a:extLst>
              <a:ext uri="{FF2B5EF4-FFF2-40B4-BE49-F238E27FC236}">
                <a16:creationId xmlns:a16="http://schemas.microsoft.com/office/drawing/2014/main" id="{452CB56B-F1E6-246F-A303-032747A04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582" y="4266655"/>
            <a:ext cx="373902" cy="373902"/>
          </a:xfrm>
          <a:prstGeom prst="rect">
            <a:avLst/>
          </a:prstGeom>
        </p:spPr>
      </p:pic>
      <p:sp>
        <p:nvSpPr>
          <p:cNvPr id="36" name="Rectángulo 37">
            <a:extLst>
              <a:ext uri="{FF2B5EF4-FFF2-40B4-BE49-F238E27FC236}">
                <a16:creationId xmlns:a16="http://schemas.microsoft.com/office/drawing/2014/main" id="{2A3574F9-03DD-733D-5249-D794C10026EE}"/>
              </a:ext>
            </a:extLst>
          </p:cNvPr>
          <p:cNvSpPr/>
          <p:nvPr/>
        </p:nvSpPr>
        <p:spPr>
          <a:xfrm>
            <a:off x="5581592" y="4033962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JULES VERNE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 (</a:t>
            </a:r>
            <a:r>
              <a:rPr lang="en-GB" sz="1000" dirty="0">
                <a:solidFill>
                  <a:srgbClr val="FF0000"/>
                </a:solidFill>
                <a:latin typeface="Arial Nova" panose="020B0504020202020204" pitchFamily="34" charset="0"/>
              </a:rPr>
              <a:t>FR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)</a:t>
            </a:r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A887CF0B-8295-C933-4405-34A505611CB8}"/>
              </a:ext>
            </a:extLst>
          </p:cNvPr>
          <p:cNvSpPr txBox="1">
            <a:spLocks/>
          </p:cNvSpPr>
          <p:nvPr/>
        </p:nvSpPr>
        <p:spPr>
          <a:xfrm>
            <a:off x="174749" y="1654250"/>
            <a:ext cx="4242586" cy="4451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5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Integration of QC with </a:t>
            </a:r>
            <a:r>
              <a:rPr lang="en-US" sz="2000" dirty="0" err="1">
                <a:latin typeface="Calibri" panose="020F0502020204030204" pitchFamily="34" charset="0"/>
              </a:rPr>
              <a:t>HPC</a:t>
            </a:r>
            <a:r>
              <a:rPr lang="en-US" sz="2000" dirty="0">
                <a:latin typeface="Calibri" panose="020F0502020204030204" pitchFamily="34" charset="0"/>
              </a:rPr>
              <a:t> and development of hybrid </a:t>
            </a:r>
            <a:r>
              <a:rPr lang="en-US" sz="2000" dirty="0" err="1">
                <a:latin typeface="Calibri" panose="020F0502020204030204" pitchFamily="34" charset="0"/>
              </a:rPr>
              <a:t>HPC</a:t>
            </a:r>
            <a:r>
              <a:rPr lang="en-US" sz="2000" dirty="0">
                <a:latin typeface="Calibri" panose="020F0502020204030204" pitchFamily="34" charset="0"/>
              </a:rPr>
              <a:t>-QC applications and workflows</a:t>
            </a:r>
          </a:p>
          <a:p>
            <a:pPr>
              <a:spcAft>
                <a:spcPts val="105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Transfer European research to technology and infrastructure</a:t>
            </a:r>
          </a:p>
          <a:p>
            <a:pPr>
              <a:spcAft>
                <a:spcPts val="105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Free access for </a:t>
            </a:r>
            <a:r>
              <a:rPr lang="en-US" sz="2000" dirty="0" err="1">
                <a:latin typeface="Calibri" panose="020F0502020204030204" pitchFamily="34" charset="0"/>
              </a:rPr>
              <a:t>R&amp;D&amp;I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spcAft>
                <a:spcPts val="105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Coordinated development of a European quantum computing SW stack</a:t>
            </a:r>
          </a:p>
          <a:p>
            <a:pPr>
              <a:spcAft>
                <a:spcPts val="105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European Quantum Excellence </a:t>
            </a:r>
            <a:r>
              <a:rPr lang="en-US" sz="2000" dirty="0" err="1">
                <a:latin typeface="Calibri" panose="020F0502020204030204" pitchFamily="34" charset="0"/>
              </a:rPr>
              <a:t>Centres</a:t>
            </a:r>
            <a:r>
              <a:rPr lang="en-US" sz="2000" dirty="0">
                <a:latin typeface="Calibri" panose="020F0502020204030204" pitchFamily="34" charset="0"/>
              </a:rPr>
              <a:t> in quantum applications, for science and industry </a:t>
            </a:r>
          </a:p>
          <a:p>
            <a:pPr>
              <a:spcAft>
                <a:spcPts val="1050"/>
              </a:spcAft>
              <a:buSzPts val="1200"/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spcAft>
                <a:spcPts val="1050"/>
              </a:spcAft>
              <a:buSzPts val="1200"/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050"/>
              </a:spcAft>
              <a:buSzPts val="1200"/>
              <a:buFont typeface="Times New Roman" panose="02020603050405020304" pitchFamily="18" charset="0"/>
              <a:buChar char="-"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050"/>
              </a:spcAft>
              <a:buSzPts val="1200"/>
              <a:buFont typeface="Times New Roman" panose="02020603050405020304" pitchFamily="18" charset="0"/>
              <a:buChar char="-"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408BC774-91E3-8F20-6F72-97CDBE410B1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239" y="4324125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3A0DCF56-F621-C52D-1F03-57BEF5635F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064" y="5671742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02A2DE68-E404-18AA-50C1-BA9E45534C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800" y="4986905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B1C21C79-5B6D-7FCD-563C-39461643A4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298" y="3826800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4848573E-330D-9322-15A9-D3D45A235EE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99" y="3221663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2109CD96-ACB3-69D4-D2C9-EE295B3E87A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976" y="3826800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CCC76983-E4DA-C2B7-CDB8-E420CB5C22C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142" y="4077047"/>
            <a:ext cx="187168" cy="212493"/>
          </a:xfrm>
          <a:prstGeom prst="rect">
            <a:avLst/>
          </a:prstGeom>
          <a:effectLst>
            <a:glow rad="127000">
              <a:schemeClr val="accent5">
                <a:lumMod val="60000"/>
                <a:lumOff val="40000"/>
              </a:schemeClr>
            </a:glow>
          </a:effectLst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8201F2BB-FE0D-95BA-7538-7BC1AF1AD49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239" y="4631690"/>
            <a:ext cx="155104" cy="176091"/>
          </a:xfrm>
          <a:prstGeom prst="rect">
            <a:avLst/>
          </a:prstGeom>
          <a:effectLst>
            <a:glow rad="127000">
              <a:schemeClr val="accent5">
                <a:lumMod val="60000"/>
                <a:lumOff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A0D18BD-4D8E-D36D-DF11-B32E7F853CB0}"/>
              </a:ext>
            </a:extLst>
          </p:cNvPr>
          <p:cNvGrpSpPr/>
          <p:nvPr/>
        </p:nvGrpSpPr>
        <p:grpSpPr>
          <a:xfrm>
            <a:off x="10610510" y="1341485"/>
            <a:ext cx="2050289" cy="2308284"/>
            <a:chOff x="10438873" y="1218673"/>
            <a:chExt cx="2050289" cy="230828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E4741A9-2366-35B8-F7B3-2D41562A31DA}"/>
                </a:ext>
              </a:extLst>
            </p:cNvPr>
            <p:cNvGrpSpPr/>
            <p:nvPr/>
          </p:nvGrpSpPr>
          <p:grpSpPr>
            <a:xfrm>
              <a:off x="10438873" y="1218673"/>
              <a:ext cx="2050289" cy="1681252"/>
              <a:chOff x="413886" y="2290993"/>
              <a:chExt cx="3548514" cy="3627337"/>
            </a:xfrm>
          </p:grpSpPr>
          <p:pic>
            <p:nvPicPr>
              <p:cNvPr id="52" name="Graphic 51" descr="Server with solid fill">
                <a:extLst>
                  <a:ext uri="{FF2B5EF4-FFF2-40B4-BE49-F238E27FC236}">
                    <a16:creationId xmlns:a16="http://schemas.microsoft.com/office/drawing/2014/main" id="{E169CE7C-B25E-F07F-C0A0-C762D1700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13886" y="3936920"/>
                <a:ext cx="674797" cy="674797"/>
              </a:xfrm>
              <a:prstGeom prst="rect">
                <a:avLst/>
              </a:prstGeom>
            </p:spPr>
          </p:pic>
          <p:pic>
            <p:nvPicPr>
              <p:cNvPr id="53" name="Graphic 52" descr="Server with solid fill">
                <a:extLst>
                  <a:ext uri="{FF2B5EF4-FFF2-40B4-BE49-F238E27FC236}">
                    <a16:creationId xmlns:a16="http://schemas.microsoft.com/office/drawing/2014/main" id="{4330335A-4F58-3A17-DA4B-2F5B16AA8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13886" y="3115791"/>
                <a:ext cx="674797" cy="674797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83AB5FD-A346-957A-FF4A-9FF035829B98}"/>
                  </a:ext>
                </a:extLst>
              </p:cNvPr>
              <p:cNvSpPr txBox="1"/>
              <p:nvPr/>
            </p:nvSpPr>
            <p:spPr>
              <a:xfrm>
                <a:off x="1088682" y="3424926"/>
                <a:ext cx="2028420" cy="929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  <a:latin typeface="Arial Nova" panose="020B0504020202020204" pitchFamily="34" charset="0"/>
                  </a:rPr>
                  <a:t>PRE-EXASCALE</a:t>
                </a:r>
                <a:endParaRPr lang="en-150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D97A889-0A46-E243-8235-9A71B23A550B}"/>
                  </a:ext>
                </a:extLst>
              </p:cNvPr>
              <p:cNvSpPr txBox="1"/>
              <p:nvPr/>
            </p:nvSpPr>
            <p:spPr>
              <a:xfrm>
                <a:off x="1088682" y="4236816"/>
                <a:ext cx="2873718" cy="564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  <a:latin typeface="Arial Nova" panose="020B0504020202020204" pitchFamily="34" charset="0"/>
                  </a:rPr>
                  <a:t>PETASCALE</a:t>
                </a:r>
                <a:endParaRPr lang="en-150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pic>
            <p:nvPicPr>
              <p:cNvPr id="56" name="Graphic 55" descr="Server with solid fill">
                <a:extLst>
                  <a:ext uri="{FF2B5EF4-FFF2-40B4-BE49-F238E27FC236}">
                    <a16:creationId xmlns:a16="http://schemas.microsoft.com/office/drawing/2014/main" id="{7423A0B3-2EB0-FF42-CA9E-CEF767F9D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3886" y="2290993"/>
                <a:ext cx="674797" cy="674797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55A648-6A67-97DB-EC41-5555E58B4758}"/>
                  </a:ext>
                </a:extLst>
              </p:cNvPr>
              <p:cNvSpPr txBox="1"/>
              <p:nvPr/>
            </p:nvSpPr>
            <p:spPr>
              <a:xfrm>
                <a:off x="1088682" y="2600127"/>
                <a:ext cx="2028420" cy="564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  <a:latin typeface="Arial Nova" panose="020B0504020202020204" pitchFamily="34" charset="0"/>
                  </a:rPr>
                  <a:t>EXASCALE</a:t>
                </a:r>
                <a:endParaRPr lang="en-150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pic>
            <p:nvPicPr>
              <p:cNvPr id="58" name="Graphic 57" descr="Server with solid fill">
                <a:extLst>
                  <a:ext uri="{FF2B5EF4-FFF2-40B4-BE49-F238E27FC236}">
                    <a16:creationId xmlns:a16="http://schemas.microsoft.com/office/drawing/2014/main" id="{8F72A95C-F950-AF76-611C-1C8D21CD4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13886" y="4831082"/>
                <a:ext cx="674797" cy="674797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C58CC01-575D-2476-8E6C-58B11A698CDE}"/>
                  </a:ext>
                </a:extLst>
              </p:cNvPr>
              <p:cNvSpPr txBox="1"/>
              <p:nvPr/>
            </p:nvSpPr>
            <p:spPr>
              <a:xfrm>
                <a:off x="1091134" y="4988682"/>
                <a:ext cx="1548251" cy="929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  <a:latin typeface="Arial Nova" panose="020B0504020202020204" pitchFamily="34" charset="0"/>
                  </a:rPr>
                  <a:t>MID-RANGE</a:t>
                </a:r>
                <a:endParaRPr lang="en-US" sz="1050" dirty="0"/>
              </a:p>
            </p:txBody>
          </p:sp>
        </p:grpSp>
        <p:pic>
          <p:nvPicPr>
            <p:cNvPr id="48" name="Picture 47" descr="A close up of a logo&#10;&#10;Description automatically generated">
              <a:extLst>
                <a:ext uri="{FF2B5EF4-FFF2-40B4-BE49-F238E27FC236}">
                  <a16:creationId xmlns:a16="http://schemas.microsoft.com/office/drawing/2014/main" id="{47A5C7FB-F611-8449-8B6F-D74E29C7D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1131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1630" y="2899925"/>
              <a:ext cx="164375" cy="186616"/>
            </a:xfrm>
            <a:prstGeom prst="rect">
              <a:avLst/>
            </a:prstGeom>
            <a:effectLst>
              <a:glow rad="127000">
                <a:schemeClr val="tx2">
                  <a:lumMod val="60000"/>
                  <a:lumOff val="40000"/>
                </a:schemeClr>
              </a:glo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B7EECF5-AF18-05DC-E121-397A18949007}"/>
                </a:ext>
              </a:extLst>
            </p:cNvPr>
            <p:cNvSpPr txBox="1"/>
            <p:nvPr/>
          </p:nvSpPr>
          <p:spPr>
            <a:xfrm>
              <a:off x="10818111" y="2882590"/>
              <a:ext cx="118264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rPr>
                <a:t>Q-computer</a:t>
              </a:r>
              <a:endParaRPr lang="en-US" sz="1050" dirty="0"/>
            </a:p>
          </p:txBody>
        </p:sp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1C9099F0-D9ED-399F-44E4-A02C6340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11310"/>
                      </a14:imgEffect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917" y="3314464"/>
              <a:ext cx="187168" cy="212493"/>
            </a:xfrm>
            <a:prstGeom prst="rect">
              <a:avLst/>
            </a:prstGeom>
            <a:effectLst>
              <a:glow rad="127000">
                <a:schemeClr val="accent5">
                  <a:lumMod val="60000"/>
                  <a:lumOff val="40000"/>
                </a:schemeClr>
              </a:glow>
            </a:effec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1980C8B-96FB-D400-9E23-054B7DA4D82B}"/>
                </a:ext>
              </a:extLst>
            </p:cNvPr>
            <p:cNvSpPr txBox="1"/>
            <p:nvPr/>
          </p:nvSpPr>
          <p:spPr>
            <a:xfrm>
              <a:off x="10828762" y="3260792"/>
              <a:ext cx="118264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rPr>
                <a:t>Q-simulator</a:t>
              </a:r>
              <a:endParaRPr lang="en-US" sz="1050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5AE72AC-79ED-48F7-F295-7D6922A1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60" y="211927"/>
            <a:ext cx="11287540" cy="1018562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EuroHPC</a:t>
            </a:r>
            <a:r>
              <a:rPr lang="en-IE" dirty="0"/>
              <a:t> – Quantum Computing infrastructure (2024+)</a:t>
            </a:r>
          </a:p>
        </p:txBody>
      </p:sp>
    </p:spTree>
    <p:extLst>
      <p:ext uri="{BB962C8B-B14F-4D97-AF65-F5344CB8AC3E}">
        <p14:creationId xmlns:p14="http://schemas.microsoft.com/office/powerpoint/2010/main" val="157731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001545" y="1074509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IE" b="1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28" name="Google Shape;296;p8">
            <a:extLst>
              <a:ext uri="{FF2B5EF4-FFF2-40B4-BE49-F238E27FC236}">
                <a16:creationId xmlns:a16="http://schemas.microsoft.com/office/drawing/2014/main" id="{2F9A40BD-4E25-A387-E2AF-63B72A4E3557}"/>
              </a:ext>
            </a:extLst>
          </p:cNvPr>
          <p:cNvSpPr txBox="1">
            <a:spLocks/>
          </p:cNvSpPr>
          <p:nvPr/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000"/>
            </a:pPr>
            <a:r>
              <a:rPr lang="en-001" sz="3600" b="1" dirty="0"/>
              <a:t>Communication o</a:t>
            </a:r>
            <a:r>
              <a:rPr lang="en-US" sz="3600" b="1" dirty="0"/>
              <a:t>n boosting startups and innovation in trustworthy artificial intelligence</a:t>
            </a:r>
            <a:endParaRPr lang="en-IE" b="1" dirty="0"/>
          </a:p>
        </p:txBody>
      </p:sp>
      <p:pic>
        <p:nvPicPr>
          <p:cNvPr id="36" name="Picture 2" descr="EU proposes rules for artificial intelligence to limit risks | AP News">
            <a:extLst>
              <a:ext uri="{FF2B5EF4-FFF2-40B4-BE49-F238E27FC236}">
                <a16:creationId xmlns:a16="http://schemas.microsoft.com/office/drawing/2014/main" id="{1908AB71-652D-0BE0-AAC9-98A718663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8" b="24436"/>
          <a:stretch/>
        </p:blipFill>
        <p:spPr bwMode="auto">
          <a:xfrm>
            <a:off x="8175812" y="0"/>
            <a:ext cx="4016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2CA4B9-AA5D-8B91-205C-C1E927337989}"/>
              </a:ext>
            </a:extLst>
          </p:cNvPr>
          <p:cNvSpPr txBox="1">
            <a:spLocks/>
          </p:cNvSpPr>
          <p:nvPr/>
        </p:nvSpPr>
        <p:spPr>
          <a:xfrm>
            <a:off x="531418" y="1590114"/>
            <a:ext cx="7469582" cy="454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>
              <a:buNone/>
            </a:pPr>
            <a:r>
              <a:rPr lang="en-US" sz="3200" b="1" dirty="0">
                <a:solidFill>
                  <a:srgbClr val="034EA2"/>
                </a:solidFill>
              </a:rPr>
              <a:t>Two Main Interlinked Objectives</a:t>
            </a:r>
            <a:r>
              <a:rPr lang="en-001" sz="3200" b="1" dirty="0">
                <a:solidFill>
                  <a:srgbClr val="034EA2"/>
                </a:solidFill>
              </a:rPr>
              <a:t>:</a:t>
            </a:r>
          </a:p>
          <a:p>
            <a:pPr marL="76200" indent="0">
              <a:buNone/>
            </a:pPr>
            <a:r>
              <a:rPr lang="en-US" sz="3200" dirty="0"/>
              <a:t>	</a:t>
            </a:r>
            <a:endParaRPr lang="en-001" sz="3200" dirty="0"/>
          </a:p>
          <a:p>
            <a:r>
              <a:rPr lang="en-US" sz="2800" dirty="0">
                <a:solidFill>
                  <a:srgbClr val="034EA2"/>
                </a:solidFill>
              </a:rPr>
              <a:t>AI Factories</a:t>
            </a:r>
            <a:endParaRPr lang="en-US" sz="2000" dirty="0">
              <a:solidFill>
                <a:srgbClr val="034EA2"/>
              </a:solidFill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available HPC computing capacity to facilitate the development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</a:t>
            </a:r>
            <a:endParaRPr lang="en-001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8800" lvl="1" indent="0">
              <a:buNone/>
            </a:pPr>
            <a:endParaRPr lang="en-US" sz="1800" dirty="0"/>
          </a:p>
          <a:p>
            <a:r>
              <a:rPr lang="en-US" sz="2800" dirty="0">
                <a:solidFill>
                  <a:srgbClr val="034EA2"/>
                </a:solidFill>
              </a:rPr>
              <a:t>GenAI4EU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Stimulating the development </a:t>
            </a:r>
            <a:r>
              <a:rPr lang="en-001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strategic sectors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novel and innovative applications based 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</a:t>
            </a:r>
            <a:r>
              <a:rPr lang="en-001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facilitating their uptake. </a:t>
            </a:r>
          </a:p>
          <a:p>
            <a:endParaRPr lang="en-IE" dirty="0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5C54C5A-33CE-D921-90CF-F2E7CB4D296C}"/>
              </a:ext>
            </a:extLst>
          </p:cNvPr>
          <p:cNvSpPr txBox="1">
            <a:spLocks/>
          </p:cNvSpPr>
          <p:nvPr/>
        </p:nvSpPr>
        <p:spPr>
          <a:xfrm>
            <a:off x="11875663" y="6408902"/>
            <a:ext cx="82013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688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F8148A-646B-F6A7-35A4-F53CA2557C7E}"/>
              </a:ext>
            </a:extLst>
          </p:cNvPr>
          <p:cNvGrpSpPr/>
          <p:nvPr/>
        </p:nvGrpSpPr>
        <p:grpSpPr>
          <a:xfrm>
            <a:off x="4434413" y="1817899"/>
            <a:ext cx="3096930" cy="3096930"/>
            <a:chOff x="2521356" y="1100964"/>
            <a:chExt cx="3096930" cy="3096930"/>
          </a:xfrm>
        </p:grpSpPr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43544B28-4163-D837-7522-6D7A8107DE00}"/>
                </a:ext>
              </a:extLst>
            </p:cNvPr>
            <p:cNvSpPr/>
            <p:nvPr/>
          </p:nvSpPr>
          <p:spPr>
            <a:xfrm>
              <a:off x="2521356" y="1100964"/>
              <a:ext cx="3096930" cy="3096930"/>
            </a:xfrm>
            <a:prstGeom prst="gear9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971E773E-BABB-E872-FC37-7168A4371634}"/>
                </a:ext>
              </a:extLst>
            </p:cNvPr>
            <p:cNvSpPr txBox="1"/>
            <p:nvPr/>
          </p:nvSpPr>
          <p:spPr>
            <a:xfrm>
              <a:off x="3143977" y="1826405"/>
              <a:ext cx="1851688" cy="1591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The EU’s AI-oriented super-computers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4C2F331-7F4D-1709-BECD-A80037BCB162}"/>
              </a:ext>
            </a:extLst>
          </p:cNvPr>
          <p:cNvGrpSpPr/>
          <p:nvPr/>
        </p:nvGrpSpPr>
        <p:grpSpPr>
          <a:xfrm>
            <a:off x="6830824" y="876753"/>
            <a:ext cx="2206807" cy="2206807"/>
            <a:chOff x="6374967" y="247984"/>
            <a:chExt cx="2206807" cy="2206807"/>
          </a:xfrm>
        </p:grpSpPr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E7A51B14-AC8F-5561-2B1F-7E4F8D6DAE20}"/>
                </a:ext>
              </a:extLst>
            </p:cNvPr>
            <p:cNvSpPr/>
            <p:nvPr/>
          </p:nvSpPr>
          <p:spPr>
            <a:xfrm rot="20700000">
              <a:off x="6374967" y="247984"/>
              <a:ext cx="2206807" cy="2206807"/>
            </a:xfrm>
            <a:prstGeom prst="gear6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fillRef>
            <a:effect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Shape 4">
              <a:extLst>
                <a:ext uri="{FF2B5EF4-FFF2-40B4-BE49-F238E27FC236}">
                  <a16:creationId xmlns:a16="http://schemas.microsoft.com/office/drawing/2014/main" id="{06F22C0E-9BCC-D151-83D8-2DB334D6A263}"/>
                </a:ext>
              </a:extLst>
            </p:cNvPr>
            <p:cNvSpPr txBox="1"/>
            <p:nvPr/>
          </p:nvSpPr>
          <p:spPr>
            <a:xfrm>
              <a:off x="6858984" y="732001"/>
              <a:ext cx="1238772" cy="1238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Data centre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183113-7A89-F8DC-08EB-E44DA953554F}"/>
              </a:ext>
            </a:extLst>
          </p:cNvPr>
          <p:cNvGrpSpPr/>
          <p:nvPr/>
        </p:nvGrpSpPr>
        <p:grpSpPr>
          <a:xfrm>
            <a:off x="10222477" y="3339283"/>
            <a:ext cx="1720113" cy="1646328"/>
            <a:chOff x="6374967" y="247984"/>
            <a:chExt cx="2206807" cy="2206807"/>
          </a:xfrm>
        </p:grpSpPr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E0A0838B-0247-D19F-CF2A-0FE8AA1F70BB}"/>
                </a:ext>
              </a:extLst>
            </p:cNvPr>
            <p:cNvSpPr/>
            <p:nvPr/>
          </p:nvSpPr>
          <p:spPr>
            <a:xfrm rot="20700000">
              <a:off x="6374967" y="247984"/>
              <a:ext cx="2206807" cy="2206807"/>
            </a:xfrm>
            <a:prstGeom prst="gear6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fillRef>
            <a:effect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Shape 4">
              <a:extLst>
                <a:ext uri="{FF2B5EF4-FFF2-40B4-BE49-F238E27FC236}">
                  <a16:creationId xmlns:a16="http://schemas.microsoft.com/office/drawing/2014/main" id="{FA7CCFCF-2872-D51B-C6DE-D1BCCFB19C06}"/>
                </a:ext>
              </a:extLst>
            </p:cNvPr>
            <p:cNvSpPr txBox="1"/>
            <p:nvPr/>
          </p:nvSpPr>
          <p:spPr>
            <a:xfrm>
              <a:off x="6670132" y="701279"/>
              <a:ext cx="1693046" cy="1238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ES" sz="1600" b="1" kern="1200" dirty="0">
                  <a:solidFill>
                    <a:srgbClr val="FFFFFF"/>
                  </a:solidFill>
                  <a:latin typeface="Arial"/>
                </a:rPr>
                <a:t>AI </a:t>
              </a:r>
              <a:r>
                <a:rPr lang="es-ES" sz="1600" b="1" kern="1200" dirty="0" err="1">
                  <a:solidFill>
                    <a:srgbClr val="FFFFFF"/>
                  </a:solidFill>
                  <a:latin typeface="Arial"/>
                </a:rPr>
                <a:t>Ecosystem</a:t>
              </a:r>
              <a:r>
                <a:rPr lang="es-ES" sz="1600" b="1" kern="1200" dirty="0">
                  <a:solidFill>
                    <a:srgbClr val="FFFFFF"/>
                  </a:solidFill>
                  <a:latin typeface="Arial"/>
                </a:rPr>
                <a:t>*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C7BE75-9857-53EF-619E-507ADC657514}"/>
              </a:ext>
            </a:extLst>
          </p:cNvPr>
          <p:cNvGrpSpPr/>
          <p:nvPr/>
        </p:nvGrpSpPr>
        <p:grpSpPr>
          <a:xfrm>
            <a:off x="2807488" y="2429358"/>
            <a:ext cx="1817230" cy="1807999"/>
            <a:chOff x="6374967" y="247984"/>
            <a:chExt cx="2206807" cy="2206807"/>
          </a:xfrm>
        </p:grpSpPr>
        <p:sp>
          <p:nvSpPr>
            <p:cNvPr id="16" name="Shape 15">
              <a:extLst>
                <a:ext uri="{FF2B5EF4-FFF2-40B4-BE49-F238E27FC236}">
                  <a16:creationId xmlns:a16="http://schemas.microsoft.com/office/drawing/2014/main" id="{9A23A421-3A7E-B97D-C1BE-3FCBE79F0816}"/>
                </a:ext>
              </a:extLst>
            </p:cNvPr>
            <p:cNvSpPr/>
            <p:nvPr/>
          </p:nvSpPr>
          <p:spPr>
            <a:xfrm rot="20700000">
              <a:off x="6374967" y="247984"/>
              <a:ext cx="2206807" cy="2206807"/>
            </a:xfrm>
            <a:prstGeom prst="gear6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fillRef>
            <a:effect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Shape 4">
              <a:extLst>
                <a:ext uri="{FF2B5EF4-FFF2-40B4-BE49-F238E27FC236}">
                  <a16:creationId xmlns:a16="http://schemas.microsoft.com/office/drawing/2014/main" id="{97DA9E93-8A90-5878-A02F-C3E9FDA69EB5}"/>
                </a:ext>
              </a:extLst>
            </p:cNvPr>
            <p:cNvSpPr txBox="1"/>
            <p:nvPr/>
          </p:nvSpPr>
          <p:spPr>
            <a:xfrm>
              <a:off x="6858984" y="732001"/>
              <a:ext cx="1238772" cy="1238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Access &amp; AI-</a:t>
              </a:r>
              <a:r>
                <a:rPr kumimoji="0" lang="en-I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HPC</a:t>
              </a: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services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DD0AE5-82A7-16F5-71D4-23F8A03BCF8D}"/>
              </a:ext>
            </a:extLst>
          </p:cNvPr>
          <p:cNvGrpSpPr/>
          <p:nvPr/>
        </p:nvGrpSpPr>
        <p:grpSpPr>
          <a:xfrm>
            <a:off x="6887325" y="3652966"/>
            <a:ext cx="2071254" cy="2101174"/>
            <a:chOff x="6374967" y="247984"/>
            <a:chExt cx="2206807" cy="2206807"/>
          </a:xfrm>
        </p:grpSpPr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27C40FB0-1218-522D-D9C1-DC0F66285FC7}"/>
                </a:ext>
              </a:extLst>
            </p:cNvPr>
            <p:cNvSpPr/>
            <p:nvPr/>
          </p:nvSpPr>
          <p:spPr>
            <a:xfrm rot="20700000">
              <a:off x="6374967" y="247984"/>
              <a:ext cx="2206807" cy="2206807"/>
            </a:xfrm>
            <a:prstGeom prst="gear6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fillRef>
            <a:effect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Shape 4">
              <a:extLst>
                <a:ext uri="{FF2B5EF4-FFF2-40B4-BE49-F238E27FC236}">
                  <a16:creationId xmlns:a16="http://schemas.microsoft.com/office/drawing/2014/main" id="{7270F4A6-82B7-0EFD-AC4F-B474DAAC6EE5}"/>
                </a:ext>
              </a:extLst>
            </p:cNvPr>
            <p:cNvSpPr txBox="1"/>
            <p:nvPr/>
          </p:nvSpPr>
          <p:spPr>
            <a:xfrm>
              <a:off x="6858984" y="732001"/>
              <a:ext cx="1238772" cy="1238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supercomputer-friendly programming facilities</a:t>
              </a:r>
            </a:p>
          </p:txBody>
        </p:sp>
      </p:grpSp>
      <p:sp>
        <p:nvSpPr>
          <p:cNvPr id="21" name="Google Shape;226;p3">
            <a:extLst>
              <a:ext uri="{FF2B5EF4-FFF2-40B4-BE49-F238E27FC236}">
                <a16:creationId xmlns:a16="http://schemas.microsoft.com/office/drawing/2014/main" id="{81D99042-38ED-06C9-DED5-DF11F449EE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7882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>
              <a:buSzPts val="4000"/>
            </a:pPr>
            <a:r>
              <a:rPr lang="en-GB" b="1" dirty="0"/>
              <a:t>AI Factories</a:t>
            </a:r>
            <a:endParaRPr lang="en-GB" b="1" dirty="0">
              <a:highlight>
                <a:srgbClr val="FFFF00"/>
              </a:highlight>
            </a:endParaRP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C30988E7-C7ED-6E68-967D-9594FE23DE56}"/>
              </a:ext>
            </a:extLst>
          </p:cNvPr>
          <p:cNvSpPr txBox="1">
            <a:spLocks/>
          </p:cNvSpPr>
          <p:nvPr/>
        </p:nvSpPr>
        <p:spPr>
          <a:xfrm>
            <a:off x="11875663" y="6063462"/>
            <a:ext cx="82013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1CE973A-13E9-197D-01F1-AD4742A5F7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0282214" y="10758"/>
            <a:ext cx="1437588" cy="143758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5" name="Graphic 24" descr="Shopping cart with solid fill">
            <a:extLst>
              <a:ext uri="{FF2B5EF4-FFF2-40B4-BE49-F238E27FC236}">
                <a16:creationId xmlns:a16="http://schemas.microsoft.com/office/drawing/2014/main" id="{8125271F-6B0C-491D-74C7-DCF5E575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3731" y="3945376"/>
            <a:ext cx="546789" cy="546789"/>
          </a:xfrm>
          <a:prstGeom prst="rect">
            <a:avLst/>
          </a:prstGeom>
        </p:spPr>
      </p:pic>
      <p:pic>
        <p:nvPicPr>
          <p:cNvPr id="27" name="Graphic 26" descr="Store with solid fill">
            <a:extLst>
              <a:ext uri="{FF2B5EF4-FFF2-40B4-BE49-F238E27FC236}">
                <a16:creationId xmlns:a16="http://schemas.microsoft.com/office/drawing/2014/main" id="{ABA20293-4A45-7D75-7D22-6B2F93A3F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505" y="2864239"/>
            <a:ext cx="1184015" cy="118401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7CEB52E-542D-2A5B-4E9C-065F33823937}"/>
              </a:ext>
            </a:extLst>
          </p:cNvPr>
          <p:cNvSpPr txBox="1"/>
          <p:nvPr/>
        </p:nvSpPr>
        <p:spPr>
          <a:xfrm>
            <a:off x="544242" y="2675072"/>
            <a:ext cx="1418978" cy="307777"/>
          </a:xfrm>
          <a:prstGeom prst="rect">
            <a:avLst/>
          </a:prstGeom>
          <a:noFill/>
          <a:ln w="12700" cap="rnd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One Stop-Shop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" name="Graphic 29" descr="Chevron arrows with solid fill">
            <a:extLst>
              <a:ext uri="{FF2B5EF4-FFF2-40B4-BE49-F238E27FC236}">
                <a16:creationId xmlns:a16="http://schemas.microsoft.com/office/drawing/2014/main" id="{A88306BD-375F-A53B-EBB9-3575AE843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9825" y="3030976"/>
            <a:ext cx="914400" cy="914400"/>
          </a:xfrm>
          <a:prstGeom prst="rect">
            <a:avLst/>
          </a:prstGeom>
        </p:spPr>
      </p:pic>
      <p:pic>
        <p:nvPicPr>
          <p:cNvPr id="32" name="Graphic 31" descr="Transfer with solid fill">
            <a:extLst>
              <a:ext uri="{FF2B5EF4-FFF2-40B4-BE49-F238E27FC236}">
                <a16:creationId xmlns:a16="http://schemas.microsoft.com/office/drawing/2014/main" id="{658946D8-F581-C0E3-537A-CD7FCC9122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53363" y="2539320"/>
            <a:ext cx="914400" cy="86568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B318487-892A-9371-78B2-3A57D7632E2D}"/>
              </a:ext>
            </a:extLst>
          </p:cNvPr>
          <p:cNvGrpSpPr/>
          <p:nvPr/>
        </p:nvGrpSpPr>
        <p:grpSpPr>
          <a:xfrm>
            <a:off x="10361452" y="1757842"/>
            <a:ext cx="1500899" cy="1478118"/>
            <a:chOff x="6374967" y="247984"/>
            <a:chExt cx="2206807" cy="2206807"/>
          </a:xfrm>
        </p:grpSpPr>
        <p:sp>
          <p:nvSpPr>
            <p:cNvPr id="34" name="Shape 33">
              <a:extLst>
                <a:ext uri="{FF2B5EF4-FFF2-40B4-BE49-F238E27FC236}">
                  <a16:creationId xmlns:a16="http://schemas.microsoft.com/office/drawing/2014/main" id="{5BEDD95A-9BA7-B3B6-B4F4-60AE553D50E4}"/>
                </a:ext>
              </a:extLst>
            </p:cNvPr>
            <p:cNvSpPr/>
            <p:nvPr/>
          </p:nvSpPr>
          <p:spPr>
            <a:xfrm rot="20700000">
              <a:off x="6374967" y="247984"/>
              <a:ext cx="2206807" cy="2206807"/>
            </a:xfrm>
            <a:prstGeom prst="gear6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fillRef>
            <a:effect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Shape 4">
              <a:extLst>
                <a:ext uri="{FF2B5EF4-FFF2-40B4-BE49-F238E27FC236}">
                  <a16:creationId xmlns:a16="http://schemas.microsoft.com/office/drawing/2014/main" id="{5015E77A-D0FA-19EC-F0F4-BF3B2060CBD6}"/>
                </a:ext>
              </a:extLst>
            </p:cNvPr>
            <p:cNvSpPr txBox="1"/>
            <p:nvPr/>
          </p:nvSpPr>
          <p:spPr>
            <a:xfrm>
              <a:off x="6858984" y="732001"/>
              <a:ext cx="1238772" cy="1238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Data Spaces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D1B6DC2-2293-0BFE-CE7D-B72737114282}"/>
              </a:ext>
            </a:extLst>
          </p:cNvPr>
          <p:cNvGrpSpPr/>
          <p:nvPr/>
        </p:nvGrpSpPr>
        <p:grpSpPr>
          <a:xfrm>
            <a:off x="4226145" y="163608"/>
            <a:ext cx="1974924" cy="2002904"/>
            <a:chOff x="6374967" y="247984"/>
            <a:chExt cx="2206807" cy="2206807"/>
          </a:xfrm>
        </p:grpSpPr>
        <p:sp>
          <p:nvSpPr>
            <p:cNvPr id="37" name="Shape 36">
              <a:extLst>
                <a:ext uri="{FF2B5EF4-FFF2-40B4-BE49-F238E27FC236}">
                  <a16:creationId xmlns:a16="http://schemas.microsoft.com/office/drawing/2014/main" id="{74D6A688-0C41-1076-303A-552F0DA858E6}"/>
                </a:ext>
              </a:extLst>
            </p:cNvPr>
            <p:cNvSpPr/>
            <p:nvPr/>
          </p:nvSpPr>
          <p:spPr>
            <a:xfrm rot="20700000">
              <a:off x="6374967" y="247984"/>
              <a:ext cx="2206807" cy="2206807"/>
            </a:xfrm>
            <a:prstGeom prst="gear6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fillRef>
            <a:effect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Shape 4">
              <a:extLst>
                <a:ext uri="{FF2B5EF4-FFF2-40B4-BE49-F238E27FC236}">
                  <a16:creationId xmlns:a16="http://schemas.microsoft.com/office/drawing/2014/main" id="{40F6422D-62B6-BFD5-8F1A-4D3F751318D0}"/>
                </a:ext>
              </a:extLst>
            </p:cNvPr>
            <p:cNvSpPr txBox="1"/>
            <p:nvPr/>
          </p:nvSpPr>
          <p:spPr>
            <a:xfrm>
              <a:off x="6858984" y="732001"/>
              <a:ext cx="1238772" cy="1238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Talent &amp; Competences</a:t>
              </a:r>
            </a:p>
          </p:txBody>
        </p:sp>
      </p:grpSp>
      <p:sp>
        <p:nvSpPr>
          <p:cNvPr id="42" name="Left Brace 41">
            <a:extLst>
              <a:ext uri="{FF2B5EF4-FFF2-40B4-BE49-F238E27FC236}">
                <a16:creationId xmlns:a16="http://schemas.microsoft.com/office/drawing/2014/main" id="{E5B9D45F-5BB0-78C3-458D-BECA5B2C44B2}"/>
              </a:ext>
            </a:extLst>
          </p:cNvPr>
          <p:cNvSpPr/>
          <p:nvPr/>
        </p:nvSpPr>
        <p:spPr>
          <a:xfrm>
            <a:off x="9589014" y="671387"/>
            <a:ext cx="760074" cy="44755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5B0CB6-F9B6-D79C-74B7-D6045909DED0}"/>
              </a:ext>
            </a:extLst>
          </p:cNvPr>
          <p:cNvGrpSpPr/>
          <p:nvPr/>
        </p:nvGrpSpPr>
        <p:grpSpPr>
          <a:xfrm>
            <a:off x="10209052" y="1605442"/>
            <a:ext cx="1500899" cy="1478118"/>
            <a:chOff x="6374967" y="247984"/>
            <a:chExt cx="2206807" cy="2206807"/>
          </a:xfrm>
        </p:grpSpPr>
        <p:sp>
          <p:nvSpPr>
            <p:cNvPr id="44" name="Shape 43">
              <a:extLst>
                <a:ext uri="{FF2B5EF4-FFF2-40B4-BE49-F238E27FC236}">
                  <a16:creationId xmlns:a16="http://schemas.microsoft.com/office/drawing/2014/main" id="{3DAFECEE-8B29-55E3-1991-6420C0D0EB9C}"/>
                </a:ext>
              </a:extLst>
            </p:cNvPr>
            <p:cNvSpPr/>
            <p:nvPr/>
          </p:nvSpPr>
          <p:spPr>
            <a:xfrm rot="20700000">
              <a:off x="6374967" y="247984"/>
              <a:ext cx="2206807" cy="2206807"/>
            </a:xfrm>
            <a:prstGeom prst="gear6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fillRef>
            <a:effectRef idx="1">
              <a:schemeClr val="accent2">
                <a:shade val="80000"/>
                <a:hueOff val="175269"/>
                <a:satOff val="6546"/>
                <a:lumOff val="243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Shape 4">
              <a:extLst>
                <a:ext uri="{FF2B5EF4-FFF2-40B4-BE49-F238E27FC236}">
                  <a16:creationId xmlns:a16="http://schemas.microsoft.com/office/drawing/2014/main" id="{B99C1749-CC1A-9F0B-6697-0962F0D938FB}"/>
                </a:ext>
              </a:extLst>
            </p:cNvPr>
            <p:cNvSpPr txBox="1"/>
            <p:nvPr/>
          </p:nvSpPr>
          <p:spPr>
            <a:xfrm>
              <a:off x="6858984" y="732001"/>
              <a:ext cx="1238772" cy="1238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Data Spaces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003D436-EF93-D66F-EA96-CAF2D9D02B95}"/>
              </a:ext>
            </a:extLst>
          </p:cNvPr>
          <p:cNvSpPr txBox="1"/>
          <p:nvPr/>
        </p:nvSpPr>
        <p:spPr>
          <a:xfrm>
            <a:off x="10599748" y="51801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F3B5AD-D158-706E-51D1-19B20539108F}"/>
              </a:ext>
            </a:extLst>
          </p:cNvPr>
          <p:cNvSpPr txBox="1"/>
          <p:nvPr/>
        </p:nvSpPr>
        <p:spPr>
          <a:xfrm>
            <a:off x="422642" y="5615558"/>
            <a:ext cx="1053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i="1" dirty="0">
                <a:solidFill>
                  <a:srgbClr val="034EA2"/>
                </a:solidFill>
              </a:rPr>
              <a:t>*AI </a:t>
            </a:r>
            <a:r>
              <a:rPr lang="fr-BE" sz="1600" i="1" dirty="0" err="1">
                <a:solidFill>
                  <a:srgbClr val="034EA2"/>
                </a:solidFill>
              </a:rPr>
              <a:t>Ecosystem</a:t>
            </a:r>
            <a:r>
              <a:rPr lang="fr-BE" sz="1600" i="1" dirty="0">
                <a:solidFill>
                  <a:srgbClr val="034EA2"/>
                </a:solidFill>
              </a:rPr>
              <a:t>: </a:t>
            </a:r>
          </a:p>
          <a:p>
            <a:r>
              <a:rPr lang="fr-BE" sz="1600" i="1" dirty="0" err="1">
                <a:solidFill>
                  <a:srgbClr val="034EA2"/>
                </a:solidFill>
              </a:rPr>
              <a:t>Testing</a:t>
            </a:r>
            <a:r>
              <a:rPr lang="fr-BE" sz="1600" i="1" dirty="0">
                <a:solidFill>
                  <a:srgbClr val="034EA2"/>
                </a:solidFill>
              </a:rPr>
              <a:t> and </a:t>
            </a:r>
            <a:r>
              <a:rPr lang="fr-BE" sz="1600" i="1" dirty="0" err="1">
                <a:solidFill>
                  <a:srgbClr val="034EA2"/>
                </a:solidFill>
              </a:rPr>
              <a:t>Experimentation</a:t>
            </a:r>
            <a:r>
              <a:rPr lang="fr-BE" sz="1600" i="1" dirty="0">
                <a:solidFill>
                  <a:srgbClr val="034EA2"/>
                </a:solidFill>
              </a:rPr>
              <a:t> Facilities, </a:t>
            </a:r>
            <a:r>
              <a:rPr lang="fr-BE" sz="1600" i="1" dirty="0" err="1">
                <a:solidFill>
                  <a:srgbClr val="034EA2"/>
                </a:solidFill>
              </a:rPr>
              <a:t>AIonDemand</a:t>
            </a:r>
            <a:r>
              <a:rPr lang="fr-BE" sz="1600" i="1" dirty="0">
                <a:solidFill>
                  <a:srgbClr val="034EA2"/>
                </a:solidFill>
              </a:rPr>
              <a:t> Platform, </a:t>
            </a:r>
            <a:r>
              <a:rPr lang="fr-BE" sz="1600" i="1" dirty="0" err="1">
                <a:solidFill>
                  <a:srgbClr val="034EA2"/>
                </a:solidFill>
              </a:rPr>
              <a:t>AINetworks</a:t>
            </a:r>
            <a:r>
              <a:rPr lang="fr-BE" sz="1600" i="1" dirty="0">
                <a:solidFill>
                  <a:srgbClr val="034EA2"/>
                </a:solidFill>
              </a:rPr>
              <a:t> of Excellence, AI-Data-</a:t>
            </a:r>
            <a:r>
              <a:rPr lang="fr-BE" sz="1600" i="1" dirty="0" err="1">
                <a:solidFill>
                  <a:srgbClr val="034EA2"/>
                </a:solidFill>
              </a:rPr>
              <a:t>Robotics</a:t>
            </a:r>
            <a:r>
              <a:rPr lang="fr-BE" sz="1600" i="1" dirty="0">
                <a:solidFill>
                  <a:srgbClr val="034EA2"/>
                </a:solidFill>
              </a:rPr>
              <a:t> PPP   </a:t>
            </a:r>
            <a:endParaRPr lang="en-IE" sz="1600" i="1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8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08BE16-3662-DB73-FE84-8F1FD663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22" y="102239"/>
            <a:ext cx="10810966" cy="117038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EuroHPC is a real European success story!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4767B42C-FD58-EC17-3212-1780B2BE4EF9}"/>
              </a:ext>
            </a:extLst>
          </p:cNvPr>
          <p:cNvSpPr txBox="1">
            <a:spLocks/>
          </p:cNvSpPr>
          <p:nvPr/>
        </p:nvSpPr>
        <p:spPr>
          <a:xfrm>
            <a:off x="1050472" y="1783644"/>
            <a:ext cx="9999305" cy="440266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3200" dirty="0"/>
              <a:t>World-class HPC infrastructure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3200" dirty="0"/>
              <a:t>Excellence in applications and use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3200" dirty="0"/>
              <a:t>Contributing to EU’s technological sovereignty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3200" dirty="0"/>
              <a:t>Quantum Computing Infrastructure under deployment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3200" dirty="0"/>
              <a:t>AI factories next</a:t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0339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3C29-0AF8-C490-2DA3-26840E8DA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263" y="3632837"/>
            <a:ext cx="10065224" cy="1005152"/>
          </a:xfrm>
        </p:spPr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for </a:t>
            </a:r>
            <a:r>
              <a:rPr lang="fr-BE" dirty="0" err="1"/>
              <a:t>your</a:t>
            </a:r>
            <a:r>
              <a:rPr lang="fr-BE" dirty="0"/>
              <a:t> attention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755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807CB2-5E21-6C36-E359-F6A559AFC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245996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Develop, deploy, extend and maintain in the Union a world leading federated, secure and hyper-connected supercomputing, quantum computing, service and data infrastructure ecosystem; support the production of innovative and competitive supercomputing systems based on a supply chain that will ensure components, technologies and knowledge limiting the risk of disruptions and the development of a wide range of applications </a:t>
            </a:r>
            <a:r>
              <a:rPr lang="en-US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optimised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these systems; and, widen the use of this supercomputing infrastructure to a large number of public and private users, and support the development of key skills for European science and industry.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165A62-EB43-7217-1A54-E50EB833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868" y="96361"/>
            <a:ext cx="10515600" cy="782357"/>
          </a:xfrm>
        </p:spPr>
        <p:txBody>
          <a:bodyPr/>
          <a:lstStyle/>
          <a:p>
            <a:r>
              <a:rPr lang="en-IE" dirty="0"/>
              <a:t>	</a:t>
            </a:r>
            <a:r>
              <a:rPr lang="en-IE" dirty="0" err="1"/>
              <a:t>EuroHPC</a:t>
            </a:r>
            <a:r>
              <a:rPr lang="en-IE" dirty="0"/>
              <a:t> Mission</a:t>
            </a:r>
          </a:p>
        </p:txBody>
      </p:sp>
    </p:spTree>
    <p:extLst>
      <p:ext uri="{BB962C8B-B14F-4D97-AF65-F5344CB8AC3E}">
        <p14:creationId xmlns:p14="http://schemas.microsoft.com/office/powerpoint/2010/main" val="45554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B4B33C-23FB-9187-DB0D-748519DB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15" y="116302"/>
            <a:ext cx="10515600" cy="782357"/>
          </a:xfrm>
        </p:spPr>
        <p:txBody>
          <a:bodyPr/>
          <a:lstStyle/>
          <a:p>
            <a:r>
              <a:rPr lang="en-IE" dirty="0" err="1"/>
              <a:t>EuroHPC</a:t>
            </a:r>
            <a:r>
              <a:rPr lang="en-IE" dirty="0"/>
              <a:t> Objectives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1E7FEB2-E9E8-D7B1-99E3-ECED57F0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57" y="2786409"/>
            <a:ext cx="4218069" cy="218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224D7-697A-6FAA-7A9D-6C17800E2B05}"/>
              </a:ext>
            </a:extLst>
          </p:cNvPr>
          <p:cNvSpPr txBox="1"/>
          <p:nvPr/>
        </p:nvSpPr>
        <p:spPr>
          <a:xfrm>
            <a:off x="8108619" y="2042653"/>
            <a:ext cx="392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</a:rPr>
              <a:t>The 5 Pillars of activity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609D2D-F8B4-2844-0AB3-1D000B846DA6}"/>
              </a:ext>
            </a:extLst>
          </p:cNvPr>
          <p:cNvGrpSpPr/>
          <p:nvPr/>
        </p:nvGrpSpPr>
        <p:grpSpPr>
          <a:xfrm>
            <a:off x="933015" y="1282453"/>
            <a:ext cx="6755642" cy="5459245"/>
            <a:chOff x="5432708" y="1322479"/>
            <a:chExt cx="6755642" cy="54592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4EBABE-0040-FB03-3C3E-FF83265808C6}"/>
                </a:ext>
              </a:extLst>
            </p:cNvPr>
            <p:cNvSpPr txBox="1"/>
            <p:nvPr/>
          </p:nvSpPr>
          <p:spPr>
            <a:xfrm>
              <a:off x="5432708" y="1322479"/>
              <a:ext cx="6649946" cy="176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u="sng" dirty="0">
                  <a:solidFill>
                    <a:schemeClr val="tx1"/>
                  </a:solidFill>
                  <a:latin typeface="Calibri" panose="020F0502020204030204" pitchFamily="34" charset="0"/>
                </a:rPr>
                <a:t>A Federated supercomputing infrastructure</a:t>
              </a:r>
              <a:endParaRPr lang="en-GB" sz="2000" i="1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627063" indent="-342900">
                <a:spcBef>
                  <a:spcPts val="600"/>
                </a:spcBef>
                <a:buClr>
                  <a:srgbClr val="C00000"/>
                </a:buClr>
                <a:buFont typeface="Book Antiqua" panose="02040602050305030304" pitchFamily="18" charset="0"/>
                <a:buChar char="■"/>
              </a:pPr>
              <a:r>
                <a:rPr lang="en-GB" sz="200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Exascale</a:t>
              </a:r>
              <a:r>
                <a:rPr lang="en-GB" sz="2000" b="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and </a:t>
              </a:r>
              <a:r>
                <a:rPr lang="en-GB" sz="200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post exascale</a:t>
              </a:r>
              <a:r>
                <a:rPr lang="en-GB" sz="2000" b="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supercomputers </a:t>
              </a:r>
            </a:p>
            <a:p>
              <a:pPr marL="627063" indent="-342900">
                <a:buClr>
                  <a:srgbClr val="C00000"/>
                </a:buClr>
                <a:buFont typeface="Book Antiqua" panose="02040602050305030304" pitchFamily="18" charset="0"/>
                <a:buChar char="■"/>
              </a:pPr>
              <a:r>
                <a:rPr lang="en-GB" sz="2000" b="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Mid-range supercomputers</a:t>
              </a:r>
            </a:p>
            <a:p>
              <a:pPr marL="627063" indent="-342900">
                <a:buClr>
                  <a:srgbClr val="C00000"/>
                </a:buClr>
                <a:buFont typeface="Book Antiqua" panose="02040602050305030304" pitchFamily="18" charset="0"/>
                <a:buChar char="■"/>
              </a:pPr>
              <a:r>
                <a:rPr lang="en-GB" sz="2000" b="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Industrial-grade supercomputers</a:t>
              </a:r>
            </a:p>
            <a:p>
              <a:pPr marL="627063" indent="-342900">
                <a:buClr>
                  <a:srgbClr val="C00000"/>
                </a:buClr>
                <a:buFont typeface="Book Antiqua" panose="02040602050305030304" pitchFamily="18" charset="0"/>
                <a:buChar char="■"/>
              </a:pPr>
              <a:r>
                <a:rPr lang="en-GB" sz="200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Quantum Computers</a:t>
              </a:r>
              <a:endParaRPr lang="en-GB" sz="2000" b="0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39DBD7-B01D-B5BB-B959-4E2F77EFC58F}"/>
                </a:ext>
              </a:extLst>
            </p:cNvPr>
            <p:cNvSpPr txBox="1"/>
            <p:nvPr/>
          </p:nvSpPr>
          <p:spPr>
            <a:xfrm>
              <a:off x="5432708" y="3174314"/>
              <a:ext cx="6755642" cy="176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u="sng" dirty="0">
                  <a:solidFill>
                    <a:schemeClr val="tx1"/>
                  </a:solidFill>
                  <a:latin typeface="Calibri" panose="020F0502020204030204" pitchFamily="34" charset="0"/>
                </a:rPr>
                <a:t>Technologies &amp; Applications for the HPC ecosystem</a:t>
              </a:r>
              <a:endParaRPr lang="en-GB" sz="2000" i="1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627063" indent="-342900">
                <a:spcBef>
                  <a:spcPts val="600"/>
                </a:spcBef>
                <a:buClr>
                  <a:srgbClr val="C00000"/>
                </a:buClr>
                <a:buFont typeface="Book Antiqua" panose="02040602050305030304" pitchFamily="18" charset="0"/>
                <a:buChar char="■"/>
              </a:pPr>
              <a:r>
                <a:rPr lang="en-GB" sz="2000" b="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R&amp;D on new computing technologies </a:t>
              </a:r>
              <a:r>
                <a:rPr lang="en-GB" sz="2000" b="0" i="1" dirty="0">
                  <a:solidFill>
                    <a:schemeClr val="tx1"/>
                  </a:solidFill>
                  <a:latin typeface="Calibri" panose="020F0502020204030204" pitchFamily="34" charset="0"/>
                  <a:ea typeface="EC Square Sans Cond Pro"/>
                  <a:cs typeface="Calibri" panose="020F0502020204030204" pitchFamily="34" charset="0"/>
                </a:rPr>
                <a:t>and architectures and their integration in supercomputing systems </a:t>
              </a:r>
            </a:p>
            <a:p>
              <a:pPr marL="627063" indent="-342900">
                <a:buClr>
                  <a:srgbClr val="C00000"/>
                </a:buClr>
                <a:buFont typeface="Book Antiqua" panose="02040602050305030304" pitchFamily="18" charset="0"/>
                <a:buChar char="■"/>
              </a:pPr>
              <a:r>
                <a:rPr lang="en-GB" sz="2000" b="0" i="1" dirty="0">
                  <a:solidFill>
                    <a:schemeClr val="tx1"/>
                  </a:solidFill>
                  <a:latin typeface="Calibri" panose="020F0502020204030204" pitchFamily="34" charset="0"/>
                  <a:ea typeface="EC Square Sans Cond Pro"/>
                  <a:cs typeface="Calibri" panose="020F0502020204030204" pitchFamily="34" charset="0"/>
                </a:rPr>
                <a:t>Advanced industrial, scientific and public sector applications</a:t>
              </a:r>
              <a:endParaRPr lang="en-GB" sz="20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488A40-2B39-08AA-2D97-290C9F20FAE4}"/>
                </a:ext>
              </a:extLst>
            </p:cNvPr>
            <p:cNvSpPr txBox="1"/>
            <p:nvPr/>
          </p:nvSpPr>
          <p:spPr>
            <a:xfrm>
              <a:off x="5432708" y="5012009"/>
              <a:ext cx="6649946" cy="176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u="sng" dirty="0">
                  <a:solidFill>
                    <a:schemeClr val="tx1"/>
                  </a:solidFill>
                  <a:latin typeface="Calibri" panose="020F0502020204030204" pitchFamily="34" charset="0"/>
                </a:rPr>
                <a:t>Leadership in use and Skills</a:t>
              </a:r>
              <a:endParaRPr lang="en-GB" sz="2000" i="1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627063" indent="-342900">
                <a:spcBef>
                  <a:spcPts val="600"/>
                </a:spcBef>
                <a:buClr>
                  <a:srgbClr val="C00000"/>
                </a:buClr>
                <a:buFont typeface="Book Antiqua" panose="02040602050305030304" pitchFamily="18" charset="0"/>
                <a:buChar char="■"/>
              </a:pPr>
              <a:r>
                <a:rPr lang="en-GB" sz="2000" b="0" i="1" dirty="0">
                  <a:solidFill>
                    <a:schemeClr val="tx1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Wide use primarily for civilian applications – incl. for EU strategic initiatives (e.g. Destination Earth, personalised health, crisis management, etc.)</a:t>
              </a:r>
              <a:endParaRPr lang="en-GB" sz="2000" b="0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627063" indent="-342900">
                <a:buClr>
                  <a:srgbClr val="C00000"/>
                </a:buClr>
                <a:buFont typeface="Book Antiqua" panose="02040602050305030304" pitchFamily="18" charset="0"/>
                <a:buChar char="■"/>
              </a:pPr>
              <a:r>
                <a:rPr lang="en-GB" sz="2000" b="0" i="1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HPC</a:t>
              </a:r>
              <a:r>
                <a:rPr lang="en-GB" sz="2000" b="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Skills, Education, Training</a:t>
              </a:r>
              <a:endParaRPr lang="en-GB" sz="2000" b="0" i="1" dirty="0">
                <a:solidFill>
                  <a:schemeClr val="tx1"/>
                </a:solidFill>
                <a:latin typeface="Calibri" panose="020F0502020204030204" pitchFamily="34" charset="0"/>
                <a:ea typeface="EC Square Sans Cond Pro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12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144DA4-6B66-DD98-35F5-5C88B258523C}"/>
              </a:ext>
            </a:extLst>
          </p:cNvPr>
          <p:cNvGrpSpPr/>
          <p:nvPr/>
        </p:nvGrpSpPr>
        <p:grpSpPr>
          <a:xfrm>
            <a:off x="4044297" y="0"/>
            <a:ext cx="8357910" cy="6858000"/>
            <a:chOff x="3776843" y="0"/>
            <a:chExt cx="8415157" cy="6858000"/>
          </a:xfrm>
        </p:grpSpPr>
        <p:pic>
          <p:nvPicPr>
            <p:cNvPr id="5" name="Picture 4" descr="A map of europe with countries/regions&#10;&#10;Description automatically generated">
              <a:extLst>
                <a:ext uri="{FF2B5EF4-FFF2-40B4-BE49-F238E27FC236}">
                  <a16:creationId xmlns:a16="http://schemas.microsoft.com/office/drawing/2014/main" id="{913FF48A-FE1B-BE65-7AA8-530ABA726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2338" r="23137" b="4178"/>
            <a:stretch/>
          </p:blipFill>
          <p:spPr>
            <a:xfrm>
              <a:off x="3776843" y="0"/>
              <a:ext cx="841515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26E4AD-7E41-C66E-02F1-2AE705A71EF3}"/>
                </a:ext>
              </a:extLst>
            </p:cNvPr>
            <p:cNvSpPr/>
            <p:nvPr/>
          </p:nvSpPr>
          <p:spPr>
            <a:xfrm>
              <a:off x="4664548" y="0"/>
              <a:ext cx="2501965" cy="1617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15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ángulo 29">
            <a:extLst>
              <a:ext uri="{FF2B5EF4-FFF2-40B4-BE49-F238E27FC236}">
                <a16:creationId xmlns:a16="http://schemas.microsoft.com/office/drawing/2014/main" id="{AD173CA6-6DCF-0A7B-D289-47FB52C58898}"/>
              </a:ext>
            </a:extLst>
          </p:cNvPr>
          <p:cNvSpPr/>
          <p:nvPr/>
        </p:nvSpPr>
        <p:spPr>
          <a:xfrm>
            <a:off x="5654830" y="5627178"/>
            <a:ext cx="14232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1" i="0" u="none" strike="noStrike" kern="1200" cap="none" spc="0" normalizeH="0" baseline="0" noProof="0" dirty="0">
                <a:ln>
                  <a:noFill/>
                </a:ln>
                <a:solidFill>
                  <a:srgbClr val="AC3CC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MareNostrum 5 (ES)</a:t>
            </a:r>
          </a:p>
        </p:txBody>
      </p:sp>
      <p:sp>
        <p:nvSpPr>
          <p:cNvPr id="8" name="Rectángulo 30">
            <a:extLst>
              <a:ext uri="{FF2B5EF4-FFF2-40B4-BE49-F238E27FC236}">
                <a16:creationId xmlns:a16="http://schemas.microsoft.com/office/drawing/2014/main" id="{FAC8BE18-97FD-E003-5A10-3D3F85500BF6}"/>
              </a:ext>
            </a:extLst>
          </p:cNvPr>
          <p:cNvSpPr/>
          <p:nvPr/>
        </p:nvSpPr>
        <p:spPr>
          <a:xfrm>
            <a:off x="7767682" y="5070232"/>
            <a:ext cx="9861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1" i="0" u="none" strike="noStrike" kern="1200" cap="none" spc="0" normalizeH="0" baseline="0" noProof="0" dirty="0">
                <a:ln>
                  <a:noFill/>
                </a:ln>
                <a:solidFill>
                  <a:srgbClr val="AC3CC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Leonardo (IT)</a:t>
            </a:r>
          </a:p>
        </p:txBody>
      </p:sp>
      <p:sp>
        <p:nvSpPr>
          <p:cNvPr id="9" name="Rectángulo 33">
            <a:extLst>
              <a:ext uri="{FF2B5EF4-FFF2-40B4-BE49-F238E27FC236}">
                <a16:creationId xmlns:a16="http://schemas.microsoft.com/office/drawing/2014/main" id="{EEB7AA64-1B1E-0B0D-DF5E-BAEFE7E8A134}"/>
              </a:ext>
            </a:extLst>
          </p:cNvPr>
          <p:cNvSpPr/>
          <p:nvPr/>
        </p:nvSpPr>
        <p:spPr>
          <a:xfrm>
            <a:off x="9358200" y="1098451"/>
            <a:ext cx="715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1" i="0" u="none" strike="noStrike" kern="1200" cap="none" spc="0" normalizeH="0" baseline="0" noProof="0" dirty="0">
                <a:ln>
                  <a:noFill/>
                </a:ln>
                <a:solidFill>
                  <a:srgbClr val="AC3CC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Lumi (FI)</a:t>
            </a:r>
          </a:p>
        </p:txBody>
      </p:sp>
      <p:sp>
        <p:nvSpPr>
          <p:cNvPr id="10" name="Rectángulo 37">
            <a:extLst>
              <a:ext uri="{FF2B5EF4-FFF2-40B4-BE49-F238E27FC236}">
                <a16:creationId xmlns:a16="http://schemas.microsoft.com/office/drawing/2014/main" id="{6507654E-7CC2-2DCA-11E5-F90A19AE2646}"/>
              </a:ext>
            </a:extLst>
          </p:cNvPr>
          <p:cNvSpPr/>
          <p:nvPr/>
        </p:nvSpPr>
        <p:spPr>
          <a:xfrm>
            <a:off x="6612851" y="3802672"/>
            <a:ext cx="10118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2A78F3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Meluxina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A78F3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(LU)</a:t>
            </a:r>
          </a:p>
        </p:txBody>
      </p:sp>
      <p:sp>
        <p:nvSpPr>
          <p:cNvPr id="11" name="Rectángulo 38">
            <a:extLst>
              <a:ext uri="{FF2B5EF4-FFF2-40B4-BE49-F238E27FC236}">
                <a16:creationId xmlns:a16="http://schemas.microsoft.com/office/drawing/2014/main" id="{2858EAC7-7E3E-2118-ED08-2337FCE1D760}"/>
              </a:ext>
            </a:extLst>
          </p:cNvPr>
          <p:cNvSpPr/>
          <p:nvPr/>
        </p:nvSpPr>
        <p:spPr>
          <a:xfrm>
            <a:off x="8765323" y="4913543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2A78F3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Vega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A78F3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(SI)</a:t>
            </a:r>
          </a:p>
        </p:txBody>
      </p:sp>
      <p:sp>
        <p:nvSpPr>
          <p:cNvPr id="12" name="Rectángulo 39">
            <a:extLst>
              <a:ext uri="{FF2B5EF4-FFF2-40B4-BE49-F238E27FC236}">
                <a16:creationId xmlns:a16="http://schemas.microsoft.com/office/drawing/2014/main" id="{8F6EDF25-5744-5772-9B50-7740B37197AF}"/>
              </a:ext>
            </a:extLst>
          </p:cNvPr>
          <p:cNvSpPr/>
          <p:nvPr/>
        </p:nvSpPr>
        <p:spPr>
          <a:xfrm>
            <a:off x="8595821" y="3770242"/>
            <a:ext cx="9813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2A78F3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Karolina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A78F3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(CZ)</a:t>
            </a:r>
          </a:p>
        </p:txBody>
      </p:sp>
      <p:sp>
        <p:nvSpPr>
          <p:cNvPr id="13" name="Rectángulo 40">
            <a:extLst>
              <a:ext uri="{FF2B5EF4-FFF2-40B4-BE49-F238E27FC236}">
                <a16:creationId xmlns:a16="http://schemas.microsoft.com/office/drawing/2014/main" id="{0364D561-70B5-A0C0-1546-47DC00BA7562}"/>
              </a:ext>
            </a:extLst>
          </p:cNvPr>
          <p:cNvSpPr/>
          <p:nvPr/>
        </p:nvSpPr>
        <p:spPr>
          <a:xfrm>
            <a:off x="10208656" y="5265607"/>
            <a:ext cx="1146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2A78F3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Discoverer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A78F3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(BG)</a:t>
            </a:r>
          </a:p>
        </p:txBody>
      </p:sp>
      <p:sp>
        <p:nvSpPr>
          <p:cNvPr id="14" name="Rectángulo 36">
            <a:extLst>
              <a:ext uri="{FF2B5EF4-FFF2-40B4-BE49-F238E27FC236}">
                <a16:creationId xmlns:a16="http://schemas.microsoft.com/office/drawing/2014/main" id="{3BDA5BBC-DF9F-8ECC-A0B8-07C167E864C3}"/>
              </a:ext>
            </a:extLst>
          </p:cNvPr>
          <p:cNvSpPr/>
          <p:nvPr/>
        </p:nvSpPr>
        <p:spPr>
          <a:xfrm>
            <a:off x="4063002" y="5730765"/>
            <a:ext cx="10679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2A78F3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Deucalion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A78F3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(PT)</a:t>
            </a:r>
          </a:p>
        </p:txBody>
      </p:sp>
      <p:pic>
        <p:nvPicPr>
          <p:cNvPr id="15" name="Picture 14" descr="Home | Leonardo Pre-exascale Supercomputer">
            <a:extLst>
              <a:ext uri="{FF2B5EF4-FFF2-40B4-BE49-F238E27FC236}">
                <a16:creationId xmlns:a16="http://schemas.microsoft.com/office/drawing/2014/main" id="{2EB10A34-A0D7-F999-84FB-81687DA14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7"/>
          <a:stretch/>
        </p:blipFill>
        <p:spPr bwMode="auto">
          <a:xfrm>
            <a:off x="8028988" y="5322918"/>
            <a:ext cx="1057513" cy="9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4B00C-ED58-B811-38C8-2DE2523D5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126" y="5993040"/>
            <a:ext cx="1860214" cy="5604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52A94A-027B-77B0-70F1-B1C24479C4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39" r="34561"/>
          <a:stretch/>
        </p:blipFill>
        <p:spPr>
          <a:xfrm>
            <a:off x="9290848" y="129378"/>
            <a:ext cx="1021946" cy="1000957"/>
          </a:xfrm>
          <a:prstGeom prst="rect">
            <a:avLst/>
          </a:prstGeom>
        </p:spPr>
      </p:pic>
      <p:pic>
        <p:nvPicPr>
          <p:cNvPr id="18" name="Picture 2" descr="Vega HPC">
            <a:extLst>
              <a:ext uri="{FF2B5EF4-FFF2-40B4-BE49-F238E27FC236}">
                <a16:creationId xmlns:a16="http://schemas.microsoft.com/office/drawing/2014/main" id="{2ECCE186-80A9-69D9-3400-42C243BB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60" y="4581098"/>
            <a:ext cx="692117" cy="3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eluXina supercomputer">
            <a:extLst>
              <a:ext uri="{FF2B5EF4-FFF2-40B4-BE49-F238E27FC236}">
                <a16:creationId xmlns:a16="http://schemas.microsoft.com/office/drawing/2014/main" id="{2E4EFB5B-C858-759B-E517-4C8DBDD0E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5533" y="3429000"/>
            <a:ext cx="766274" cy="3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Karolina supercomputer">
            <a:extLst>
              <a:ext uri="{FF2B5EF4-FFF2-40B4-BE49-F238E27FC236}">
                <a16:creationId xmlns:a16="http://schemas.microsoft.com/office/drawing/2014/main" id="{7BAC50B0-AB35-C01B-043D-D7E7853D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34" y="3457943"/>
            <a:ext cx="695677" cy="3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96500-EA39-78A6-E7AB-243D5D8FA4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860" y="4947378"/>
            <a:ext cx="620151" cy="3486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915691-790A-149B-8860-ED82C0882A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6741" y="5345633"/>
            <a:ext cx="572214" cy="387443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04FC5B0-950A-1851-AA04-DAA487582836}"/>
              </a:ext>
            </a:extLst>
          </p:cNvPr>
          <p:cNvSpPr txBox="1">
            <a:spLocks/>
          </p:cNvSpPr>
          <p:nvPr/>
        </p:nvSpPr>
        <p:spPr>
          <a:xfrm>
            <a:off x="289897" y="1642276"/>
            <a:ext cx="4926202" cy="3703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World-class computing capacities for scientific, industrial or public users available across Europe</a:t>
            </a:r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Since 2018, the EU has multiplied by 14 fold its total computing power </a:t>
            </a:r>
          </a:p>
          <a:p>
            <a:pPr marL="447675" lvl="1" indent="-174625">
              <a:spcBef>
                <a:spcPts val="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EuroHPC systems represent 53% of the total supercomputing capacity in the EU  </a:t>
            </a:r>
          </a:p>
          <a:p>
            <a:pPr marL="447675" lvl="1" indent="-174625">
              <a:spcBef>
                <a:spcPts val="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more than 1.2 exaflops of theoretical computing power</a:t>
            </a:r>
            <a:endParaRPr lang="fr-BE" sz="1800" dirty="0">
              <a:latin typeface="Calibri" panose="020F0502020204030204" pitchFamily="34" charset="0"/>
            </a:endParaRPr>
          </a:p>
          <a:p>
            <a:pPr>
              <a:spcAft>
                <a:spcPts val="105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Access granted to ~ 300 projects, from 33 countries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1050"/>
              </a:spcAft>
              <a:buSzPts val="1200"/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Graphic 23" descr="Server with solid fill">
            <a:extLst>
              <a:ext uri="{FF2B5EF4-FFF2-40B4-BE49-F238E27FC236}">
                <a16:creationId xmlns:a16="http://schemas.microsoft.com/office/drawing/2014/main" id="{1A6536A1-8145-EBEA-62D0-B7CCEA3F90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88952" y="4149032"/>
            <a:ext cx="373902" cy="373902"/>
          </a:xfrm>
          <a:prstGeom prst="rect">
            <a:avLst/>
          </a:prstGeom>
        </p:spPr>
      </p:pic>
      <p:sp>
        <p:nvSpPr>
          <p:cNvPr id="25" name="Rectángulo 37">
            <a:extLst>
              <a:ext uri="{FF2B5EF4-FFF2-40B4-BE49-F238E27FC236}">
                <a16:creationId xmlns:a16="http://schemas.microsoft.com/office/drawing/2014/main" id="{EFAFE928-732F-312E-7F9D-1645F0DDC996}"/>
              </a:ext>
            </a:extLst>
          </p:cNvPr>
          <p:cNvSpPr/>
          <p:nvPr/>
        </p:nvSpPr>
        <p:spPr>
          <a:xfrm>
            <a:off x="5581592" y="4033962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JULES VERNE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 (</a:t>
            </a:r>
            <a:r>
              <a:rPr lang="en-GB" sz="1000" dirty="0">
                <a:solidFill>
                  <a:srgbClr val="FF0000"/>
                </a:solidFill>
                <a:latin typeface="Arial Nova" panose="020B0504020202020204" pitchFamily="34" charset="0"/>
              </a:rPr>
              <a:t>FR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)</a:t>
            </a:r>
          </a:p>
        </p:txBody>
      </p:sp>
      <p:pic>
        <p:nvPicPr>
          <p:cNvPr id="26" name="Graphic 25" descr="Server with solid fill">
            <a:extLst>
              <a:ext uri="{FF2B5EF4-FFF2-40B4-BE49-F238E27FC236}">
                <a16:creationId xmlns:a16="http://schemas.microsoft.com/office/drawing/2014/main" id="{B8A2BA45-9525-6910-A004-242DFA59A6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56918" y="3635607"/>
            <a:ext cx="373902" cy="373902"/>
          </a:xfrm>
          <a:prstGeom prst="rect">
            <a:avLst/>
          </a:prstGeom>
        </p:spPr>
      </p:pic>
      <p:sp>
        <p:nvSpPr>
          <p:cNvPr id="27" name="Rectángulo 37">
            <a:extLst>
              <a:ext uri="{FF2B5EF4-FFF2-40B4-BE49-F238E27FC236}">
                <a16:creationId xmlns:a16="http://schemas.microsoft.com/office/drawing/2014/main" id="{852AB3A1-89EB-6C4E-A390-2C05C0B2E69E}"/>
              </a:ext>
            </a:extLst>
          </p:cNvPr>
          <p:cNvSpPr/>
          <p:nvPr/>
        </p:nvSpPr>
        <p:spPr>
          <a:xfrm>
            <a:off x="7575979" y="3448519"/>
            <a:ext cx="9060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Jupiter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 (</a:t>
            </a:r>
            <a:r>
              <a:rPr lang="en-GB" sz="1000" dirty="0">
                <a:solidFill>
                  <a:srgbClr val="FF0000"/>
                </a:solidFill>
                <a:latin typeface="Arial Nova" panose="020B0504020202020204" pitchFamily="34" charset="0"/>
              </a:rPr>
              <a:t>DE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)</a:t>
            </a:r>
          </a:p>
        </p:txBody>
      </p:sp>
      <p:pic>
        <p:nvPicPr>
          <p:cNvPr id="28" name="Graphic 27" descr="Server with solid fill">
            <a:extLst>
              <a:ext uri="{FF2B5EF4-FFF2-40B4-BE49-F238E27FC236}">
                <a16:creationId xmlns:a16="http://schemas.microsoft.com/office/drawing/2014/main" id="{1D7B997D-67C6-00D9-C90E-6BA3621B38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21405" y="4622662"/>
            <a:ext cx="373902" cy="373902"/>
          </a:xfrm>
          <a:prstGeom prst="rect">
            <a:avLst/>
          </a:prstGeom>
        </p:spPr>
      </p:pic>
      <p:sp>
        <p:nvSpPr>
          <p:cNvPr id="29" name="Rectángulo 39">
            <a:extLst>
              <a:ext uri="{FF2B5EF4-FFF2-40B4-BE49-F238E27FC236}">
                <a16:creationId xmlns:a16="http://schemas.microsoft.com/office/drawing/2014/main" id="{77076897-C208-7D7E-3AC0-6E2EA8504315}"/>
              </a:ext>
            </a:extLst>
          </p:cNvPr>
          <p:cNvSpPr/>
          <p:nvPr/>
        </p:nvSpPr>
        <p:spPr>
          <a:xfrm>
            <a:off x="9374777" y="4372933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 err="1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Levente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 (HU)</a:t>
            </a:r>
          </a:p>
        </p:txBody>
      </p:sp>
      <p:pic>
        <p:nvPicPr>
          <p:cNvPr id="30" name="Graphic 29" descr="Server with solid fill">
            <a:extLst>
              <a:ext uri="{FF2B5EF4-FFF2-40B4-BE49-F238E27FC236}">
                <a16:creationId xmlns:a16="http://schemas.microsoft.com/office/drawing/2014/main" id="{6258B378-1181-4917-EAD5-50DFED1C06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57748" y="6186121"/>
            <a:ext cx="373902" cy="373902"/>
          </a:xfrm>
          <a:prstGeom prst="rect">
            <a:avLst/>
          </a:prstGeom>
        </p:spPr>
      </p:pic>
      <p:sp>
        <p:nvSpPr>
          <p:cNvPr id="31" name="Rectángulo 38">
            <a:extLst>
              <a:ext uri="{FF2B5EF4-FFF2-40B4-BE49-F238E27FC236}">
                <a16:creationId xmlns:a16="http://schemas.microsoft.com/office/drawing/2014/main" id="{5F9092ED-07C7-0C63-2CD4-8B518C15834C}"/>
              </a:ext>
            </a:extLst>
          </p:cNvPr>
          <p:cNvSpPr/>
          <p:nvPr/>
        </p:nvSpPr>
        <p:spPr>
          <a:xfrm>
            <a:off x="10161728" y="6436912"/>
            <a:ext cx="10502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CC66"/>
                </a:solidFill>
                <a:latin typeface="Arial Nova" panose="020B0504020202020204" pitchFamily="34" charset="0"/>
              </a:rPr>
              <a:t>Daedalus </a:t>
            </a:r>
            <a:r>
              <a:rPr lang="en-GB" sz="1000" dirty="0">
                <a:solidFill>
                  <a:srgbClr val="00CC66"/>
                </a:solidFill>
                <a:latin typeface="Arial Nova" panose="020B0504020202020204" pitchFamily="34" charset="0"/>
              </a:rPr>
              <a:t>(GR)</a:t>
            </a:r>
            <a:endParaRPr kumimoji="0" lang="en-GB" sz="1000" u="none" strike="noStrike" kern="120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32" name="Graphic 31" descr="Server with solid fill">
            <a:extLst>
              <a:ext uri="{FF2B5EF4-FFF2-40B4-BE49-F238E27FC236}">
                <a16:creationId xmlns:a16="http://schemas.microsoft.com/office/drawing/2014/main" id="{3285B818-B45F-0288-DE42-79AA07A427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35533" y="2895726"/>
            <a:ext cx="373902" cy="349270"/>
          </a:xfrm>
          <a:prstGeom prst="rect">
            <a:avLst/>
          </a:prstGeom>
        </p:spPr>
      </p:pic>
      <p:sp>
        <p:nvSpPr>
          <p:cNvPr id="33" name="Rectángulo 37">
            <a:extLst>
              <a:ext uri="{FF2B5EF4-FFF2-40B4-BE49-F238E27FC236}">
                <a16:creationId xmlns:a16="http://schemas.microsoft.com/office/drawing/2014/main" id="{1B720B02-225D-22EB-1C71-553349DCDCC3}"/>
              </a:ext>
            </a:extLst>
          </p:cNvPr>
          <p:cNvSpPr/>
          <p:nvPr/>
        </p:nvSpPr>
        <p:spPr>
          <a:xfrm>
            <a:off x="5106284" y="2594147"/>
            <a:ext cx="8595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 err="1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CASPIr</a:t>
            </a: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(IE)</a:t>
            </a:r>
          </a:p>
        </p:txBody>
      </p:sp>
      <p:pic>
        <p:nvPicPr>
          <p:cNvPr id="34" name="Graphic 33" descr="Server with solid fill">
            <a:extLst>
              <a:ext uri="{FF2B5EF4-FFF2-40B4-BE49-F238E27FC236}">
                <a16:creationId xmlns:a16="http://schemas.microsoft.com/office/drawing/2014/main" id="{23DBCAD6-5C49-3FBD-16C5-6583581C4D9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70234" y="2988675"/>
            <a:ext cx="373902" cy="373902"/>
          </a:xfrm>
          <a:prstGeom prst="rect">
            <a:avLst/>
          </a:prstGeom>
        </p:spPr>
      </p:pic>
      <p:sp>
        <p:nvSpPr>
          <p:cNvPr id="35" name="Rectángulo 39">
            <a:extLst>
              <a:ext uri="{FF2B5EF4-FFF2-40B4-BE49-F238E27FC236}">
                <a16:creationId xmlns:a16="http://schemas.microsoft.com/office/drawing/2014/main" id="{CAC32C4F-9791-DD24-553D-24843CDDCCF8}"/>
              </a:ext>
            </a:extLst>
          </p:cNvPr>
          <p:cNvSpPr/>
          <p:nvPr/>
        </p:nvSpPr>
        <p:spPr>
          <a:xfrm>
            <a:off x="9174268" y="2969086"/>
            <a:ext cx="952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EHPCPL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(PL)</a:t>
            </a:r>
          </a:p>
        </p:txBody>
      </p:sp>
      <p:pic>
        <p:nvPicPr>
          <p:cNvPr id="36" name="Graphic 35" descr="Server with solid fill">
            <a:extLst>
              <a:ext uri="{FF2B5EF4-FFF2-40B4-BE49-F238E27FC236}">
                <a16:creationId xmlns:a16="http://schemas.microsoft.com/office/drawing/2014/main" id="{0A912ED0-E0AB-82EE-AE4B-3E9846ED5F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08870" y="2002085"/>
            <a:ext cx="373902" cy="373902"/>
          </a:xfrm>
          <a:prstGeom prst="rect">
            <a:avLst/>
          </a:prstGeom>
        </p:spPr>
      </p:pic>
      <p:sp>
        <p:nvSpPr>
          <p:cNvPr id="37" name="Rectángulo 37">
            <a:extLst>
              <a:ext uri="{FF2B5EF4-FFF2-40B4-BE49-F238E27FC236}">
                <a16:creationId xmlns:a16="http://schemas.microsoft.com/office/drawing/2014/main" id="{799F4172-5A8E-37F6-FC8D-83F2C38A58E8}"/>
              </a:ext>
            </a:extLst>
          </p:cNvPr>
          <p:cNvSpPr/>
          <p:nvPr/>
        </p:nvSpPr>
        <p:spPr>
          <a:xfrm>
            <a:off x="7962400" y="1715820"/>
            <a:ext cx="10663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Arrhenius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(SE)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2FE3CA-8768-A406-5DA0-D63E01930232}"/>
              </a:ext>
            </a:extLst>
          </p:cNvPr>
          <p:cNvGrpSpPr/>
          <p:nvPr/>
        </p:nvGrpSpPr>
        <p:grpSpPr>
          <a:xfrm>
            <a:off x="10812466" y="808835"/>
            <a:ext cx="2050289" cy="1681252"/>
            <a:chOff x="413886" y="2290993"/>
            <a:chExt cx="3548514" cy="3627337"/>
          </a:xfrm>
        </p:grpSpPr>
        <p:pic>
          <p:nvPicPr>
            <p:cNvPr id="39" name="Graphic 38" descr="Server with solid fill">
              <a:extLst>
                <a:ext uri="{FF2B5EF4-FFF2-40B4-BE49-F238E27FC236}">
                  <a16:creationId xmlns:a16="http://schemas.microsoft.com/office/drawing/2014/main" id="{5E0B457B-FBDF-59DE-21B4-E6A624B1B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3886" y="3936920"/>
              <a:ext cx="674797" cy="674797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7E9AF7BD-532E-2098-8B0E-6F116A421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3886" y="3115791"/>
              <a:ext cx="674797" cy="67479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4FF4CD-456A-EC19-CDA3-2C8B3011D8AC}"/>
                </a:ext>
              </a:extLst>
            </p:cNvPr>
            <p:cNvSpPr txBox="1"/>
            <p:nvPr/>
          </p:nvSpPr>
          <p:spPr>
            <a:xfrm>
              <a:off x="1088682" y="3424926"/>
              <a:ext cx="2028420" cy="92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rPr>
                <a:t>PRE-EXASCALE</a:t>
              </a:r>
              <a:endParaRPr lang="en-150" sz="1050" dirty="0"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C19657-1C25-4873-98EF-229E22429AE0}"/>
                </a:ext>
              </a:extLst>
            </p:cNvPr>
            <p:cNvSpPr txBox="1"/>
            <p:nvPr/>
          </p:nvSpPr>
          <p:spPr>
            <a:xfrm>
              <a:off x="1088682" y="4236816"/>
              <a:ext cx="2873718" cy="56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rPr>
                <a:t>PETASCALE</a:t>
              </a:r>
              <a:endParaRPr lang="en-150" sz="1050" dirty="0"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</a:endParaRPr>
            </a:p>
          </p:txBody>
        </p:sp>
        <p:pic>
          <p:nvPicPr>
            <p:cNvPr id="43" name="Graphic 42" descr="Server with solid fill">
              <a:extLst>
                <a:ext uri="{FF2B5EF4-FFF2-40B4-BE49-F238E27FC236}">
                  <a16:creationId xmlns:a16="http://schemas.microsoft.com/office/drawing/2014/main" id="{07EFCDDA-65A2-3CCB-D0D3-4DCB122C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3886" y="2290993"/>
              <a:ext cx="674797" cy="67479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7A6C1D3-B09F-A985-07D0-2B269F73D4D0}"/>
                </a:ext>
              </a:extLst>
            </p:cNvPr>
            <p:cNvSpPr txBox="1"/>
            <p:nvPr/>
          </p:nvSpPr>
          <p:spPr>
            <a:xfrm>
              <a:off x="1088682" y="2600127"/>
              <a:ext cx="2028420" cy="56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rPr>
                <a:t>EXASCALE</a:t>
              </a:r>
              <a:endParaRPr lang="en-150" sz="1050" dirty="0"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</a:endParaRPr>
            </a:p>
          </p:txBody>
        </p:sp>
        <p:pic>
          <p:nvPicPr>
            <p:cNvPr id="45" name="Graphic 44" descr="Server with solid fill">
              <a:extLst>
                <a:ext uri="{FF2B5EF4-FFF2-40B4-BE49-F238E27FC236}">
                  <a16:creationId xmlns:a16="http://schemas.microsoft.com/office/drawing/2014/main" id="{175E1F19-3648-8FB9-D44A-CB3AE1035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3886" y="4831082"/>
              <a:ext cx="674797" cy="67479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EDA717-83F7-7043-08A1-BC6AB53B3C57}"/>
                </a:ext>
              </a:extLst>
            </p:cNvPr>
            <p:cNvSpPr txBox="1"/>
            <p:nvPr/>
          </p:nvSpPr>
          <p:spPr>
            <a:xfrm>
              <a:off x="1091134" y="4988682"/>
              <a:ext cx="1548251" cy="929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rPr>
                <a:t>MID-RANGE</a:t>
              </a:r>
              <a:endParaRPr lang="en-US" sz="1050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12F7579-3A20-FB1A-FC01-0A0B24C1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93306"/>
            <a:ext cx="10515600" cy="1171911"/>
          </a:xfrm>
        </p:spPr>
        <p:txBody>
          <a:bodyPr/>
          <a:lstStyle/>
          <a:p>
            <a:r>
              <a:rPr lang="en-IE" dirty="0" err="1"/>
              <a:t>HPC</a:t>
            </a:r>
            <a:r>
              <a:rPr lang="en-IE" dirty="0"/>
              <a:t> Infrastructure </a:t>
            </a:r>
            <a:br>
              <a:rPr lang="en-IE" dirty="0"/>
            </a:br>
            <a:r>
              <a:rPr lang="en-IE" dirty="0"/>
              <a:t>2018 - 2023</a:t>
            </a:r>
          </a:p>
        </p:txBody>
      </p:sp>
    </p:spTree>
    <p:extLst>
      <p:ext uri="{BB962C8B-B14F-4D97-AF65-F5344CB8AC3E}">
        <p14:creationId xmlns:p14="http://schemas.microsoft.com/office/powerpoint/2010/main" val="316066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339FE0-C94D-A027-3B6C-43F470D2705A}"/>
              </a:ext>
            </a:extLst>
          </p:cNvPr>
          <p:cNvGrpSpPr/>
          <p:nvPr/>
        </p:nvGrpSpPr>
        <p:grpSpPr>
          <a:xfrm>
            <a:off x="3834090" y="0"/>
            <a:ext cx="8415157" cy="6858000"/>
            <a:chOff x="3776843" y="0"/>
            <a:chExt cx="8415157" cy="6858000"/>
          </a:xfrm>
        </p:grpSpPr>
        <p:pic>
          <p:nvPicPr>
            <p:cNvPr id="5" name="Picture 4" descr="A map of europe with countries/regions&#10;&#10;Description automatically generated">
              <a:extLst>
                <a:ext uri="{FF2B5EF4-FFF2-40B4-BE49-F238E27FC236}">
                  <a16:creationId xmlns:a16="http://schemas.microsoft.com/office/drawing/2014/main" id="{A9BAB4C1-8E98-99DB-A8AD-B0B46B5F5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2338" r="23137" b="4178"/>
            <a:stretch/>
          </p:blipFill>
          <p:spPr>
            <a:xfrm>
              <a:off x="3776843" y="0"/>
              <a:ext cx="841515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254F33-F8B8-8D17-DD02-89078E054F2A}"/>
                </a:ext>
              </a:extLst>
            </p:cNvPr>
            <p:cNvSpPr/>
            <p:nvPr/>
          </p:nvSpPr>
          <p:spPr>
            <a:xfrm>
              <a:off x="4664548" y="0"/>
              <a:ext cx="2501965" cy="1617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</p:grpSp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7506AF58-5512-27AC-26D8-B73A56339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3182" y="762313"/>
            <a:ext cx="373902" cy="373902"/>
          </a:xfrm>
          <a:prstGeom prst="rect">
            <a:avLst/>
          </a:prstGeom>
        </p:spPr>
      </p:pic>
      <p:pic>
        <p:nvPicPr>
          <p:cNvPr id="8" name="Graphic 7" descr="Server with solid fill">
            <a:extLst>
              <a:ext uri="{FF2B5EF4-FFF2-40B4-BE49-F238E27FC236}">
                <a16:creationId xmlns:a16="http://schemas.microsoft.com/office/drawing/2014/main" id="{65FF887C-15AB-82C1-62CD-B299F7772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7767" y="4817973"/>
            <a:ext cx="373902" cy="373902"/>
          </a:xfrm>
          <a:prstGeom prst="rect">
            <a:avLst/>
          </a:prstGeom>
        </p:spPr>
      </p:pic>
      <p:pic>
        <p:nvPicPr>
          <p:cNvPr id="9" name="Graphic 8" descr="Server with solid fill">
            <a:extLst>
              <a:ext uri="{FF2B5EF4-FFF2-40B4-BE49-F238E27FC236}">
                <a16:creationId xmlns:a16="http://schemas.microsoft.com/office/drawing/2014/main" id="{37CFD9D4-879B-031F-F5FB-8FDE5D7FD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9134" y="5604993"/>
            <a:ext cx="373902" cy="373902"/>
          </a:xfrm>
          <a:prstGeom prst="rect">
            <a:avLst/>
          </a:prstGeom>
        </p:spPr>
      </p:pic>
      <p:pic>
        <p:nvPicPr>
          <p:cNvPr id="10" name="Graphic 9" descr="Server with solid fill">
            <a:extLst>
              <a:ext uri="{FF2B5EF4-FFF2-40B4-BE49-F238E27FC236}">
                <a16:creationId xmlns:a16="http://schemas.microsoft.com/office/drawing/2014/main" id="{FBA2132E-D26A-F7DA-393B-5A7B628EC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0668" y="5361346"/>
            <a:ext cx="373902" cy="373902"/>
          </a:xfrm>
          <a:prstGeom prst="rect">
            <a:avLst/>
          </a:prstGeom>
        </p:spPr>
      </p:pic>
      <p:pic>
        <p:nvPicPr>
          <p:cNvPr id="11" name="Graphic 10" descr="Server with solid fill">
            <a:extLst>
              <a:ext uri="{FF2B5EF4-FFF2-40B4-BE49-F238E27FC236}">
                <a16:creationId xmlns:a16="http://schemas.microsoft.com/office/drawing/2014/main" id="{ECCA5881-8CEE-58FE-9BE6-6F88A5AE47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1385" y="3739538"/>
            <a:ext cx="373902" cy="373902"/>
          </a:xfrm>
          <a:prstGeom prst="rect">
            <a:avLst/>
          </a:prstGeom>
        </p:spPr>
      </p:pic>
      <p:pic>
        <p:nvPicPr>
          <p:cNvPr id="12" name="Graphic 11" descr="Server with solid fill">
            <a:extLst>
              <a:ext uri="{FF2B5EF4-FFF2-40B4-BE49-F238E27FC236}">
                <a16:creationId xmlns:a16="http://schemas.microsoft.com/office/drawing/2014/main" id="{E2909351-ED4D-371C-0C73-93B1F6107A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0153" y="3699248"/>
            <a:ext cx="373902" cy="373902"/>
          </a:xfrm>
          <a:prstGeom prst="rect">
            <a:avLst/>
          </a:prstGeom>
        </p:spPr>
      </p:pic>
      <p:pic>
        <p:nvPicPr>
          <p:cNvPr id="13" name="Graphic 12" descr="Server with solid fill">
            <a:extLst>
              <a:ext uri="{FF2B5EF4-FFF2-40B4-BE49-F238E27FC236}">
                <a16:creationId xmlns:a16="http://schemas.microsoft.com/office/drawing/2014/main" id="{C68D08A6-7EA3-E358-A480-3EF5DCE26F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0153" y="4572101"/>
            <a:ext cx="373902" cy="373902"/>
          </a:xfrm>
          <a:prstGeom prst="rect">
            <a:avLst/>
          </a:prstGeom>
        </p:spPr>
      </p:pic>
      <p:pic>
        <p:nvPicPr>
          <p:cNvPr id="14" name="Graphic 13" descr="Server with solid fill">
            <a:extLst>
              <a:ext uri="{FF2B5EF4-FFF2-40B4-BE49-F238E27FC236}">
                <a16:creationId xmlns:a16="http://schemas.microsoft.com/office/drawing/2014/main" id="{F1D71B04-F1E3-2EC3-F8F6-54DBABF9B5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6411" y="5015603"/>
            <a:ext cx="373902" cy="373902"/>
          </a:xfrm>
          <a:prstGeom prst="rect">
            <a:avLst/>
          </a:prstGeom>
        </p:spPr>
      </p:pic>
      <p:sp>
        <p:nvSpPr>
          <p:cNvPr id="15" name="Rectángulo 29">
            <a:extLst>
              <a:ext uri="{FF2B5EF4-FFF2-40B4-BE49-F238E27FC236}">
                <a16:creationId xmlns:a16="http://schemas.microsoft.com/office/drawing/2014/main" id="{CC40CD10-A69D-B57F-3871-7A7C800FF87E}"/>
              </a:ext>
            </a:extLst>
          </p:cNvPr>
          <p:cNvSpPr/>
          <p:nvPr/>
        </p:nvSpPr>
        <p:spPr>
          <a:xfrm>
            <a:off x="4960201" y="5939900"/>
            <a:ext cx="13981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ova" panose="020B0504020202020204" pitchFamily="34" charset="0"/>
              </a:rPr>
              <a:t>MareNostrum 5 (ES)</a:t>
            </a:r>
          </a:p>
        </p:txBody>
      </p:sp>
      <p:sp>
        <p:nvSpPr>
          <p:cNvPr id="16" name="Rectángulo 30">
            <a:extLst>
              <a:ext uri="{FF2B5EF4-FFF2-40B4-BE49-F238E27FC236}">
                <a16:creationId xmlns:a16="http://schemas.microsoft.com/office/drawing/2014/main" id="{8F4E28C2-D148-232E-9DC2-DAB663A44A23}"/>
              </a:ext>
            </a:extLst>
          </p:cNvPr>
          <p:cNvSpPr/>
          <p:nvPr/>
        </p:nvSpPr>
        <p:spPr>
          <a:xfrm>
            <a:off x="7621095" y="5168481"/>
            <a:ext cx="9861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ova" panose="020B0504020202020204" pitchFamily="34" charset="0"/>
              </a:rPr>
              <a:t>Leonardo (IT)</a:t>
            </a:r>
          </a:p>
        </p:txBody>
      </p:sp>
      <p:sp>
        <p:nvSpPr>
          <p:cNvPr id="17" name="Rectángulo 33">
            <a:extLst>
              <a:ext uri="{FF2B5EF4-FFF2-40B4-BE49-F238E27FC236}">
                <a16:creationId xmlns:a16="http://schemas.microsoft.com/office/drawing/2014/main" id="{3A444073-C21E-48A3-7E5C-2AFEEAFEEE1B}"/>
              </a:ext>
            </a:extLst>
          </p:cNvPr>
          <p:cNvSpPr/>
          <p:nvPr/>
        </p:nvSpPr>
        <p:spPr>
          <a:xfrm>
            <a:off x="9083304" y="1109979"/>
            <a:ext cx="7136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1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ova" panose="020B0504020202020204" pitchFamily="34" charset="0"/>
              </a:rPr>
              <a:t>Lumi</a:t>
            </a:r>
            <a:r>
              <a:rPr kumimoji="0" lang="ca-ES" sz="1000" b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ova" panose="020B0504020202020204" pitchFamily="34" charset="0"/>
              </a:rPr>
              <a:t> (FI)</a:t>
            </a:r>
          </a:p>
        </p:txBody>
      </p:sp>
      <p:sp>
        <p:nvSpPr>
          <p:cNvPr id="18" name="Rectángulo 37">
            <a:extLst>
              <a:ext uri="{FF2B5EF4-FFF2-40B4-BE49-F238E27FC236}">
                <a16:creationId xmlns:a16="http://schemas.microsoft.com/office/drawing/2014/main" id="{4F3AF934-51FC-E913-F29F-1C93F28D6CC9}"/>
              </a:ext>
            </a:extLst>
          </p:cNvPr>
          <p:cNvSpPr/>
          <p:nvPr/>
        </p:nvSpPr>
        <p:spPr>
          <a:xfrm>
            <a:off x="6353777" y="3560775"/>
            <a:ext cx="10118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Meluxina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 (LU)</a:t>
            </a:r>
          </a:p>
        </p:txBody>
      </p:sp>
      <p:sp>
        <p:nvSpPr>
          <p:cNvPr id="19" name="Rectángulo 38">
            <a:extLst>
              <a:ext uri="{FF2B5EF4-FFF2-40B4-BE49-F238E27FC236}">
                <a16:creationId xmlns:a16="http://schemas.microsoft.com/office/drawing/2014/main" id="{2156652E-6B93-D8FA-32F8-8A1F27426513}"/>
              </a:ext>
            </a:extLst>
          </p:cNvPr>
          <p:cNvSpPr/>
          <p:nvPr/>
        </p:nvSpPr>
        <p:spPr>
          <a:xfrm>
            <a:off x="8436755" y="4365496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Vega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 (SI)</a:t>
            </a:r>
          </a:p>
        </p:txBody>
      </p:sp>
      <p:sp>
        <p:nvSpPr>
          <p:cNvPr id="20" name="Rectángulo 39">
            <a:extLst>
              <a:ext uri="{FF2B5EF4-FFF2-40B4-BE49-F238E27FC236}">
                <a16:creationId xmlns:a16="http://schemas.microsoft.com/office/drawing/2014/main" id="{857BF70C-B948-914B-C535-FCB42A096529}"/>
              </a:ext>
            </a:extLst>
          </p:cNvPr>
          <p:cNvSpPr/>
          <p:nvPr/>
        </p:nvSpPr>
        <p:spPr>
          <a:xfrm>
            <a:off x="8589963" y="3516062"/>
            <a:ext cx="9813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Karolina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 (CZ)</a:t>
            </a:r>
          </a:p>
        </p:txBody>
      </p:sp>
      <p:sp>
        <p:nvSpPr>
          <p:cNvPr id="21" name="Rectángulo 40">
            <a:extLst>
              <a:ext uri="{FF2B5EF4-FFF2-40B4-BE49-F238E27FC236}">
                <a16:creationId xmlns:a16="http://schemas.microsoft.com/office/drawing/2014/main" id="{D6964E06-1001-F03E-DEB5-715EC8205E7D}"/>
              </a:ext>
            </a:extLst>
          </p:cNvPr>
          <p:cNvSpPr/>
          <p:nvPr/>
        </p:nvSpPr>
        <p:spPr>
          <a:xfrm>
            <a:off x="9744947" y="4786699"/>
            <a:ext cx="1146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Discoverer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 (BG)</a:t>
            </a:r>
          </a:p>
        </p:txBody>
      </p:sp>
      <p:sp>
        <p:nvSpPr>
          <p:cNvPr id="22" name="Rectángulo 36">
            <a:extLst>
              <a:ext uri="{FF2B5EF4-FFF2-40B4-BE49-F238E27FC236}">
                <a16:creationId xmlns:a16="http://schemas.microsoft.com/office/drawing/2014/main" id="{FDE3053C-2F4A-7085-94EB-3ECEFDF65A1D}"/>
              </a:ext>
            </a:extLst>
          </p:cNvPr>
          <p:cNvSpPr/>
          <p:nvPr/>
        </p:nvSpPr>
        <p:spPr>
          <a:xfrm>
            <a:off x="3653874" y="5612137"/>
            <a:ext cx="10679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Deucalion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 (PT)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6A750D-34D7-DC31-9F16-F6E66380525D}"/>
              </a:ext>
            </a:extLst>
          </p:cNvPr>
          <p:cNvCxnSpPr>
            <a:cxnSpLocks/>
          </p:cNvCxnSpPr>
          <p:nvPr/>
        </p:nvCxnSpPr>
        <p:spPr>
          <a:xfrm>
            <a:off x="9440132" y="1456331"/>
            <a:ext cx="835232" cy="333036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F367CD-F15E-8B4A-8C70-ABCEFEC93B37}"/>
              </a:ext>
            </a:extLst>
          </p:cNvPr>
          <p:cNvCxnSpPr>
            <a:cxnSpLocks/>
          </p:cNvCxnSpPr>
          <p:nvPr/>
        </p:nvCxnSpPr>
        <p:spPr>
          <a:xfrm flipH="1">
            <a:off x="7805881" y="1485900"/>
            <a:ext cx="1447301" cy="203166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0FEE0F-FB45-812E-D506-2291087EB103}"/>
              </a:ext>
            </a:extLst>
          </p:cNvPr>
          <p:cNvCxnSpPr>
            <a:cxnSpLocks/>
          </p:cNvCxnSpPr>
          <p:nvPr/>
        </p:nvCxnSpPr>
        <p:spPr>
          <a:xfrm flipH="1">
            <a:off x="8607262" y="1485900"/>
            <a:ext cx="736763" cy="203016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9F8237-E10F-7A0D-AB57-F8668B7C1543}"/>
              </a:ext>
            </a:extLst>
          </p:cNvPr>
          <p:cNvCxnSpPr>
            <a:cxnSpLocks/>
          </p:cNvCxnSpPr>
          <p:nvPr/>
        </p:nvCxnSpPr>
        <p:spPr>
          <a:xfrm flipH="1">
            <a:off x="5038800" y="4421482"/>
            <a:ext cx="1649048" cy="981321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3643CD-B2E8-22A4-9D30-B70EB51D0017}"/>
              </a:ext>
            </a:extLst>
          </p:cNvPr>
          <p:cNvCxnSpPr>
            <a:cxnSpLocks/>
          </p:cNvCxnSpPr>
          <p:nvPr/>
        </p:nvCxnSpPr>
        <p:spPr>
          <a:xfrm flipH="1">
            <a:off x="6309935" y="4421482"/>
            <a:ext cx="535558" cy="112681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1027738-BFDD-00C7-187D-4DA50CA6EC16}"/>
              </a:ext>
            </a:extLst>
          </p:cNvPr>
          <p:cNvCxnSpPr>
            <a:cxnSpLocks/>
          </p:cNvCxnSpPr>
          <p:nvPr/>
        </p:nvCxnSpPr>
        <p:spPr>
          <a:xfrm>
            <a:off x="7705961" y="4307491"/>
            <a:ext cx="32781" cy="451561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31D6D06-3989-9F65-A7C1-150CFB34BD6D}"/>
              </a:ext>
            </a:extLst>
          </p:cNvPr>
          <p:cNvCxnSpPr>
            <a:cxnSpLocks/>
          </p:cNvCxnSpPr>
          <p:nvPr/>
        </p:nvCxnSpPr>
        <p:spPr>
          <a:xfrm flipH="1">
            <a:off x="6462335" y="5131821"/>
            <a:ext cx="1158760" cy="56887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833A54-81AC-11B8-4583-7660C4B5437D}"/>
              </a:ext>
            </a:extLst>
          </p:cNvPr>
          <p:cNvCxnSpPr>
            <a:cxnSpLocks/>
          </p:cNvCxnSpPr>
          <p:nvPr/>
        </p:nvCxnSpPr>
        <p:spPr>
          <a:xfrm>
            <a:off x="8777524" y="4786699"/>
            <a:ext cx="1318887" cy="38178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C0DF89-5979-D320-66A5-917E8D52CE13}"/>
              </a:ext>
            </a:extLst>
          </p:cNvPr>
          <p:cNvCxnSpPr>
            <a:cxnSpLocks/>
          </p:cNvCxnSpPr>
          <p:nvPr/>
        </p:nvCxnSpPr>
        <p:spPr>
          <a:xfrm flipV="1">
            <a:off x="8046094" y="4786699"/>
            <a:ext cx="304059" cy="16152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D2E48B-4A86-6873-C9F6-07015CC9911A}"/>
              </a:ext>
            </a:extLst>
          </p:cNvPr>
          <p:cNvCxnSpPr>
            <a:cxnSpLocks/>
          </p:cNvCxnSpPr>
          <p:nvPr/>
        </p:nvCxnSpPr>
        <p:spPr>
          <a:xfrm flipV="1">
            <a:off x="7941284" y="3932843"/>
            <a:ext cx="394471" cy="7440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4F284A-589E-5BDD-C2A5-3DC663117646}"/>
              </a:ext>
            </a:extLst>
          </p:cNvPr>
          <p:cNvCxnSpPr>
            <a:cxnSpLocks/>
          </p:cNvCxnSpPr>
          <p:nvPr/>
        </p:nvCxnSpPr>
        <p:spPr>
          <a:xfrm flipV="1">
            <a:off x="8488155" y="4113440"/>
            <a:ext cx="19873" cy="36092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287427-F7C1-B6BF-6CFB-924CF90A781B}"/>
              </a:ext>
            </a:extLst>
          </p:cNvPr>
          <p:cNvCxnSpPr>
            <a:cxnSpLocks/>
          </p:cNvCxnSpPr>
          <p:nvPr/>
        </p:nvCxnSpPr>
        <p:spPr>
          <a:xfrm>
            <a:off x="7475287" y="3969005"/>
            <a:ext cx="67927" cy="46791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Server with solid fill">
            <a:extLst>
              <a:ext uri="{FF2B5EF4-FFF2-40B4-BE49-F238E27FC236}">
                <a16:creationId xmlns:a16="http://schemas.microsoft.com/office/drawing/2014/main" id="{2F5840D1-1864-2A3D-5E62-790D9EA2F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57748" y="6186121"/>
            <a:ext cx="373902" cy="373902"/>
          </a:xfrm>
          <a:prstGeom prst="rect">
            <a:avLst/>
          </a:prstGeom>
        </p:spPr>
      </p:pic>
      <p:sp>
        <p:nvSpPr>
          <p:cNvPr id="36" name="Rectángulo 38">
            <a:extLst>
              <a:ext uri="{FF2B5EF4-FFF2-40B4-BE49-F238E27FC236}">
                <a16:creationId xmlns:a16="http://schemas.microsoft.com/office/drawing/2014/main" id="{702CD368-553E-72B7-60CF-62CC783A47C5}"/>
              </a:ext>
            </a:extLst>
          </p:cNvPr>
          <p:cNvSpPr/>
          <p:nvPr/>
        </p:nvSpPr>
        <p:spPr>
          <a:xfrm>
            <a:off x="10161728" y="6436912"/>
            <a:ext cx="10502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chemeClr val="accent2"/>
                </a:solidFill>
                <a:latin typeface="Arial Nova" panose="020B0504020202020204" pitchFamily="34" charset="0"/>
              </a:rPr>
              <a:t>Daedalus </a:t>
            </a:r>
            <a:r>
              <a:rPr lang="en-GB" sz="1000" dirty="0">
                <a:solidFill>
                  <a:schemeClr val="accent2"/>
                </a:solidFill>
                <a:latin typeface="Arial Nova" panose="020B0504020202020204" pitchFamily="34" charset="0"/>
              </a:rPr>
              <a:t>(GR)</a:t>
            </a:r>
            <a:endParaRPr kumimoji="0" lang="en-GB" sz="100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432A51-21BC-6A40-AB6D-DEDFF485B10B}"/>
              </a:ext>
            </a:extLst>
          </p:cNvPr>
          <p:cNvCxnSpPr>
            <a:cxnSpLocks/>
          </p:cNvCxnSpPr>
          <p:nvPr/>
        </p:nvCxnSpPr>
        <p:spPr>
          <a:xfrm flipV="1">
            <a:off x="10096411" y="5414702"/>
            <a:ext cx="270091" cy="68098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46F370-8EA1-8477-D3E0-B92AD178CE15}"/>
              </a:ext>
            </a:extLst>
          </p:cNvPr>
          <p:cNvCxnSpPr>
            <a:cxnSpLocks/>
          </p:cNvCxnSpPr>
          <p:nvPr/>
        </p:nvCxnSpPr>
        <p:spPr>
          <a:xfrm>
            <a:off x="6462335" y="5858358"/>
            <a:ext cx="3395413" cy="55267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C2FC73-BF66-5D69-19AB-D3581AD6F838}"/>
              </a:ext>
            </a:extLst>
          </p:cNvPr>
          <p:cNvCxnSpPr>
            <a:cxnSpLocks/>
          </p:cNvCxnSpPr>
          <p:nvPr/>
        </p:nvCxnSpPr>
        <p:spPr>
          <a:xfrm>
            <a:off x="5136970" y="5500445"/>
            <a:ext cx="852865" cy="23222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387EBA6-24B0-AD83-C4FE-19B3D0304BDB}"/>
              </a:ext>
            </a:extLst>
          </p:cNvPr>
          <p:cNvCxnSpPr>
            <a:cxnSpLocks/>
          </p:cNvCxnSpPr>
          <p:nvPr/>
        </p:nvCxnSpPr>
        <p:spPr>
          <a:xfrm>
            <a:off x="8170858" y="5416259"/>
            <a:ext cx="1626103" cy="77638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Server with solid fill">
            <a:extLst>
              <a:ext uri="{FF2B5EF4-FFF2-40B4-BE49-F238E27FC236}">
                <a16:creationId xmlns:a16="http://schemas.microsoft.com/office/drawing/2014/main" id="{952DAC49-2455-A4F3-E850-3E8FF31C93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43214" y="3744982"/>
            <a:ext cx="373902" cy="373902"/>
          </a:xfrm>
          <a:prstGeom prst="rect">
            <a:avLst/>
          </a:prstGeom>
        </p:spPr>
      </p:pic>
      <p:sp>
        <p:nvSpPr>
          <p:cNvPr id="42" name="Rectángulo 37">
            <a:extLst>
              <a:ext uri="{FF2B5EF4-FFF2-40B4-BE49-F238E27FC236}">
                <a16:creationId xmlns:a16="http://schemas.microsoft.com/office/drawing/2014/main" id="{C88B9723-9CA3-2AF0-AF46-77E5EE2E53B0}"/>
              </a:ext>
            </a:extLst>
          </p:cNvPr>
          <p:cNvSpPr/>
          <p:nvPr/>
        </p:nvSpPr>
        <p:spPr>
          <a:xfrm>
            <a:off x="7419967" y="3526957"/>
            <a:ext cx="9060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Jupiter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 (</a:t>
            </a:r>
            <a:r>
              <a:rPr lang="en-GB" sz="1000" dirty="0">
                <a:solidFill>
                  <a:srgbClr val="FF0000"/>
                </a:solidFill>
                <a:latin typeface="Arial Nova" panose="020B0504020202020204" pitchFamily="34" charset="0"/>
              </a:rPr>
              <a:t>DE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480112-D742-83DA-CD97-FA8FD3860051}"/>
              </a:ext>
            </a:extLst>
          </p:cNvPr>
          <p:cNvCxnSpPr>
            <a:cxnSpLocks/>
          </p:cNvCxnSpPr>
          <p:nvPr/>
        </p:nvCxnSpPr>
        <p:spPr>
          <a:xfrm flipH="1">
            <a:off x="4746628" y="2974355"/>
            <a:ext cx="682968" cy="2307431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ED4257E-9373-5A70-A9E3-2BFFEA2F9DCD}"/>
              </a:ext>
            </a:extLst>
          </p:cNvPr>
          <p:cNvCxnSpPr>
            <a:cxnSpLocks/>
          </p:cNvCxnSpPr>
          <p:nvPr/>
        </p:nvCxnSpPr>
        <p:spPr>
          <a:xfrm>
            <a:off x="5537222" y="2974355"/>
            <a:ext cx="1508701" cy="82801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F2E0C2-CC96-65DD-6F1A-6DA5194D4E91}"/>
              </a:ext>
            </a:extLst>
          </p:cNvPr>
          <p:cNvCxnSpPr>
            <a:cxnSpLocks/>
          </p:cNvCxnSpPr>
          <p:nvPr/>
        </p:nvCxnSpPr>
        <p:spPr>
          <a:xfrm flipV="1">
            <a:off x="5645755" y="2100210"/>
            <a:ext cx="2625832" cy="63919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Server with solid fill">
            <a:extLst>
              <a:ext uri="{FF2B5EF4-FFF2-40B4-BE49-F238E27FC236}">
                <a16:creationId xmlns:a16="http://schemas.microsoft.com/office/drawing/2014/main" id="{AB8D30F6-D056-9A36-E6A4-A794293CAA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7748" y="6186121"/>
            <a:ext cx="373902" cy="373902"/>
          </a:xfrm>
          <a:prstGeom prst="rect">
            <a:avLst/>
          </a:prstGeom>
        </p:spPr>
      </p:pic>
      <p:sp>
        <p:nvSpPr>
          <p:cNvPr id="47" name="Rectángulo 38">
            <a:extLst>
              <a:ext uri="{FF2B5EF4-FFF2-40B4-BE49-F238E27FC236}">
                <a16:creationId xmlns:a16="http://schemas.microsoft.com/office/drawing/2014/main" id="{C0523DA6-1921-D7E9-1275-606F0747AC81}"/>
              </a:ext>
            </a:extLst>
          </p:cNvPr>
          <p:cNvSpPr/>
          <p:nvPr/>
        </p:nvSpPr>
        <p:spPr>
          <a:xfrm>
            <a:off x="10161728" y="6436912"/>
            <a:ext cx="10502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CC66"/>
                </a:solidFill>
                <a:latin typeface="Arial Nova" panose="020B0504020202020204" pitchFamily="34" charset="0"/>
              </a:rPr>
              <a:t>Daedalus </a:t>
            </a:r>
            <a:r>
              <a:rPr lang="en-GB" sz="1000" dirty="0">
                <a:solidFill>
                  <a:srgbClr val="00CC66"/>
                </a:solidFill>
                <a:latin typeface="Arial Nova" panose="020B0504020202020204" pitchFamily="34" charset="0"/>
              </a:rPr>
              <a:t>(GR)</a:t>
            </a:r>
            <a:endParaRPr kumimoji="0" lang="en-GB" sz="1000" u="none" strike="noStrike" kern="120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48" name="Graphic 47" descr="Server with solid fill">
            <a:extLst>
              <a:ext uri="{FF2B5EF4-FFF2-40B4-BE49-F238E27FC236}">
                <a16:creationId xmlns:a16="http://schemas.microsoft.com/office/drawing/2014/main" id="{3C3C49A6-5481-03D4-C549-A1F93717C3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85369" y="2559768"/>
            <a:ext cx="373902" cy="373902"/>
          </a:xfrm>
          <a:prstGeom prst="rect">
            <a:avLst/>
          </a:prstGeom>
        </p:spPr>
      </p:pic>
      <p:sp>
        <p:nvSpPr>
          <p:cNvPr id="49" name="Rectángulo 37">
            <a:extLst>
              <a:ext uri="{FF2B5EF4-FFF2-40B4-BE49-F238E27FC236}">
                <a16:creationId xmlns:a16="http://schemas.microsoft.com/office/drawing/2014/main" id="{640E7AD6-8ED7-C695-3ABA-FD0C6D40E4FD}"/>
              </a:ext>
            </a:extLst>
          </p:cNvPr>
          <p:cNvSpPr/>
          <p:nvPr/>
        </p:nvSpPr>
        <p:spPr>
          <a:xfrm>
            <a:off x="4949904" y="2290993"/>
            <a:ext cx="8595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 err="1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CASPIr</a:t>
            </a: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(IE)</a:t>
            </a:r>
          </a:p>
        </p:txBody>
      </p:sp>
      <p:pic>
        <p:nvPicPr>
          <p:cNvPr id="50" name="Graphic 49" descr="Server with solid fill">
            <a:extLst>
              <a:ext uri="{FF2B5EF4-FFF2-40B4-BE49-F238E27FC236}">
                <a16:creationId xmlns:a16="http://schemas.microsoft.com/office/drawing/2014/main" id="{D5300E3C-74E0-AE7E-1DF6-9C485BAFBC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40485" y="4268027"/>
            <a:ext cx="373902" cy="373902"/>
          </a:xfrm>
          <a:prstGeom prst="rect">
            <a:avLst/>
          </a:prstGeom>
        </p:spPr>
      </p:pic>
      <p:sp>
        <p:nvSpPr>
          <p:cNvPr id="51" name="Rectángulo 39">
            <a:extLst>
              <a:ext uri="{FF2B5EF4-FFF2-40B4-BE49-F238E27FC236}">
                <a16:creationId xmlns:a16="http://schemas.microsoft.com/office/drawing/2014/main" id="{7143D797-2207-5CAC-88F6-C39BDCFA6633}"/>
              </a:ext>
            </a:extLst>
          </p:cNvPr>
          <p:cNvSpPr/>
          <p:nvPr/>
        </p:nvSpPr>
        <p:spPr>
          <a:xfrm>
            <a:off x="9427785" y="4421482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 err="1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Levente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 (HU)</a:t>
            </a:r>
          </a:p>
        </p:txBody>
      </p:sp>
      <p:pic>
        <p:nvPicPr>
          <p:cNvPr id="52" name="Graphic 51" descr="Server with solid fill">
            <a:extLst>
              <a:ext uri="{FF2B5EF4-FFF2-40B4-BE49-F238E27FC236}">
                <a16:creationId xmlns:a16="http://schemas.microsoft.com/office/drawing/2014/main" id="{AAF63D56-807A-3C53-762D-079614CE90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36673" y="3120542"/>
            <a:ext cx="373902" cy="373902"/>
          </a:xfrm>
          <a:prstGeom prst="rect">
            <a:avLst/>
          </a:prstGeom>
        </p:spPr>
      </p:pic>
      <p:sp>
        <p:nvSpPr>
          <p:cNvPr id="53" name="Rectángulo 39">
            <a:extLst>
              <a:ext uri="{FF2B5EF4-FFF2-40B4-BE49-F238E27FC236}">
                <a16:creationId xmlns:a16="http://schemas.microsoft.com/office/drawing/2014/main" id="{D62933B1-BCBF-C00B-059B-DF4F33C17A5B}"/>
              </a:ext>
            </a:extLst>
          </p:cNvPr>
          <p:cNvSpPr/>
          <p:nvPr/>
        </p:nvSpPr>
        <p:spPr>
          <a:xfrm>
            <a:off x="9223973" y="3273997"/>
            <a:ext cx="952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EHPCPL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(PL)</a:t>
            </a:r>
          </a:p>
        </p:txBody>
      </p:sp>
      <p:pic>
        <p:nvPicPr>
          <p:cNvPr id="54" name="Graphic 53" descr="Server with solid fill">
            <a:extLst>
              <a:ext uri="{FF2B5EF4-FFF2-40B4-BE49-F238E27FC236}">
                <a16:creationId xmlns:a16="http://schemas.microsoft.com/office/drawing/2014/main" id="{3BF79545-EA18-7992-81AB-4F509E377B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71587" y="1896619"/>
            <a:ext cx="373902" cy="373902"/>
          </a:xfrm>
          <a:prstGeom prst="rect">
            <a:avLst/>
          </a:prstGeom>
        </p:spPr>
      </p:pic>
      <p:sp>
        <p:nvSpPr>
          <p:cNvPr id="55" name="Rectángulo 37">
            <a:extLst>
              <a:ext uri="{FF2B5EF4-FFF2-40B4-BE49-F238E27FC236}">
                <a16:creationId xmlns:a16="http://schemas.microsoft.com/office/drawing/2014/main" id="{E2949270-3EFC-E43D-E267-942E2AB4F76A}"/>
              </a:ext>
            </a:extLst>
          </p:cNvPr>
          <p:cNvSpPr/>
          <p:nvPr/>
        </p:nvSpPr>
        <p:spPr>
          <a:xfrm>
            <a:off x="7925379" y="1661599"/>
            <a:ext cx="10663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Arrhenius </a:t>
            </a:r>
            <a:r>
              <a:rPr kumimoji="0" lang="en-GB" sz="100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 Nova" panose="020B0504020202020204" pitchFamily="34" charset="0"/>
              </a:rPr>
              <a:t>(SE)</a:t>
            </a:r>
          </a:p>
        </p:txBody>
      </p:sp>
      <p:sp>
        <p:nvSpPr>
          <p:cNvPr id="56" name="Cloud 55">
            <a:extLst>
              <a:ext uri="{FF2B5EF4-FFF2-40B4-BE49-F238E27FC236}">
                <a16:creationId xmlns:a16="http://schemas.microsoft.com/office/drawing/2014/main" id="{EADBAE0B-8934-47A6-B22B-0CEA503E4AE9}"/>
              </a:ext>
            </a:extLst>
          </p:cNvPr>
          <p:cNvSpPr/>
          <p:nvPr/>
        </p:nvSpPr>
        <p:spPr>
          <a:xfrm>
            <a:off x="3203443" y="2315154"/>
            <a:ext cx="4479374" cy="4458876"/>
          </a:xfrm>
          <a:prstGeom prst="cloud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0AEAE97-7836-E58C-5CDA-C3425E18B10F}"/>
              </a:ext>
            </a:extLst>
          </p:cNvPr>
          <p:cNvCxnSpPr>
            <a:cxnSpLocks/>
          </p:cNvCxnSpPr>
          <p:nvPr/>
        </p:nvCxnSpPr>
        <p:spPr>
          <a:xfrm flipH="1" flipV="1">
            <a:off x="9166442" y="3762283"/>
            <a:ext cx="144133" cy="47453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loud 57">
            <a:extLst>
              <a:ext uri="{FF2B5EF4-FFF2-40B4-BE49-F238E27FC236}">
                <a16:creationId xmlns:a16="http://schemas.microsoft.com/office/drawing/2014/main" id="{2118FDB6-2D4B-D351-A533-16A3C841AC71}"/>
              </a:ext>
            </a:extLst>
          </p:cNvPr>
          <p:cNvSpPr/>
          <p:nvPr/>
        </p:nvSpPr>
        <p:spPr>
          <a:xfrm>
            <a:off x="7502964" y="2941823"/>
            <a:ext cx="4152831" cy="4230230"/>
          </a:xfrm>
          <a:prstGeom prst="cloud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loud 58">
            <a:extLst>
              <a:ext uri="{FF2B5EF4-FFF2-40B4-BE49-F238E27FC236}">
                <a16:creationId xmlns:a16="http://schemas.microsoft.com/office/drawing/2014/main" id="{E7CCCA72-5DD6-5971-0B9E-47C745F6542F}"/>
              </a:ext>
            </a:extLst>
          </p:cNvPr>
          <p:cNvSpPr/>
          <p:nvPr/>
        </p:nvSpPr>
        <p:spPr>
          <a:xfrm>
            <a:off x="6217834" y="160690"/>
            <a:ext cx="5119379" cy="4019932"/>
          </a:xfrm>
          <a:prstGeom prst="cloud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Graphic 59" descr="Server with solid fill">
            <a:extLst>
              <a:ext uri="{FF2B5EF4-FFF2-40B4-BE49-F238E27FC236}">
                <a16:creationId xmlns:a16="http://schemas.microsoft.com/office/drawing/2014/main" id="{38DB4F12-440C-00F6-F045-8C04BEB545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582" y="4266655"/>
            <a:ext cx="373902" cy="373902"/>
          </a:xfrm>
          <a:prstGeom prst="rect">
            <a:avLst/>
          </a:prstGeom>
        </p:spPr>
      </p:pic>
      <p:sp>
        <p:nvSpPr>
          <p:cNvPr id="61" name="Rectángulo 37">
            <a:extLst>
              <a:ext uri="{FF2B5EF4-FFF2-40B4-BE49-F238E27FC236}">
                <a16:creationId xmlns:a16="http://schemas.microsoft.com/office/drawing/2014/main" id="{BBAAEDD8-1B9E-5E05-4076-1108567D9094}"/>
              </a:ext>
            </a:extLst>
          </p:cNvPr>
          <p:cNvSpPr/>
          <p:nvPr/>
        </p:nvSpPr>
        <p:spPr>
          <a:xfrm>
            <a:off x="5581592" y="4033962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JULES VERNE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 (</a:t>
            </a:r>
            <a:r>
              <a:rPr lang="en-GB" sz="1000" dirty="0">
                <a:solidFill>
                  <a:srgbClr val="FF0000"/>
                </a:solidFill>
                <a:latin typeface="Arial Nova" panose="020B0504020202020204" pitchFamily="34" charset="0"/>
              </a:rPr>
              <a:t>FR</a:t>
            </a:r>
            <a:r>
              <a:rPr kumimoji="0" lang="en-GB" sz="1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" panose="020B0504020202020204" pitchFamily="34" charset="0"/>
              </a:rPr>
              <a:t>)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C5ADD07-7F20-CEDD-080B-BBA676FCD0EC}"/>
              </a:ext>
            </a:extLst>
          </p:cNvPr>
          <p:cNvCxnSpPr>
            <a:cxnSpLocks/>
          </p:cNvCxnSpPr>
          <p:nvPr/>
        </p:nvCxnSpPr>
        <p:spPr>
          <a:xfrm flipV="1">
            <a:off x="6895526" y="4128070"/>
            <a:ext cx="337622" cy="22054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66CDBF14-E7D0-F295-47A3-96152F39DB2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239" y="4324125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7C7B27E8-AE93-20DC-6E8F-2087FB81B11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298" y="3826800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EEE4537F-8179-4463-D984-4F931130FBC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976" y="3826800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65FD7FDE-CC0B-E6BC-741D-8CD86E597B3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142" y="4077047"/>
            <a:ext cx="187168" cy="212493"/>
          </a:xfrm>
          <a:prstGeom prst="rect">
            <a:avLst/>
          </a:prstGeom>
          <a:effectLst>
            <a:glow rad="127000">
              <a:schemeClr val="accent5">
                <a:lumMod val="60000"/>
                <a:lumOff val="40000"/>
              </a:schemeClr>
            </a:glow>
          </a:effectLst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6741F2BF-E44B-F8A3-D315-549A2D087BB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239" y="4631690"/>
            <a:ext cx="155104" cy="176091"/>
          </a:xfrm>
          <a:prstGeom prst="rect">
            <a:avLst/>
          </a:prstGeom>
          <a:effectLst>
            <a:glow rad="127000">
              <a:schemeClr val="accent5">
                <a:lumMod val="60000"/>
                <a:lumOff val="40000"/>
              </a:schemeClr>
            </a:glow>
          </a:effectLst>
        </p:spPr>
      </p:pic>
      <p:pic>
        <p:nvPicPr>
          <p:cNvPr id="68" name="Picture 67" descr="A close up of a logo&#10;&#10;Description automatically generated">
            <a:extLst>
              <a:ext uri="{FF2B5EF4-FFF2-40B4-BE49-F238E27FC236}">
                <a16:creationId xmlns:a16="http://schemas.microsoft.com/office/drawing/2014/main" id="{AD2A258C-1F1F-1820-7CCB-B914F36E78C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819" y="5711143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016FB5FA-9416-7E87-D801-6BBEBF87F7E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950" y="3260099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FFAB0248-B4FA-084A-2409-FAFA1322D24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31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351" y="4967570"/>
            <a:ext cx="164375" cy="186616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F76AB51A-1458-3ED0-30E9-94458C5821A7}"/>
              </a:ext>
            </a:extLst>
          </p:cNvPr>
          <p:cNvSpPr txBox="1">
            <a:spLocks/>
          </p:cNvSpPr>
          <p:nvPr/>
        </p:nvSpPr>
        <p:spPr>
          <a:xfrm>
            <a:off x="416190" y="1533093"/>
            <a:ext cx="5470980" cy="4226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A hyper-connected, federated, and secure HPC and quantum computing service and data infrastructure ecosystem</a:t>
            </a:r>
          </a:p>
          <a:p>
            <a:pPr>
              <a:spcAft>
                <a:spcPts val="3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Federation of </a:t>
            </a:r>
            <a:r>
              <a:rPr lang="en-US" sz="1800" dirty="0" err="1">
                <a:latin typeface="Calibri" panose="020F0502020204030204" pitchFamily="34" charset="0"/>
              </a:rPr>
              <a:t>EuroHPC</a:t>
            </a:r>
            <a:r>
              <a:rPr lang="en-US" sz="1800" dirty="0">
                <a:latin typeface="Calibri" panose="020F0502020204030204" pitchFamily="34" charset="0"/>
              </a:rPr>
              <a:t> resources (2024)</a:t>
            </a:r>
          </a:p>
          <a:p>
            <a:pPr marL="541338" lvl="1" indent="-276225"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ca-ES" sz="1800" dirty="0">
                <a:latin typeface="Calibri" panose="020F0502020204030204" pitchFamily="34" charset="0"/>
              </a:rPr>
              <a:t>Computing services</a:t>
            </a:r>
          </a:p>
          <a:p>
            <a:pPr marL="717550" lvl="2" indent="-176213"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ca-ES" sz="1600" dirty="0">
                <a:latin typeface="Calibri" panose="020F0502020204030204" pitchFamily="34" charset="0"/>
              </a:rPr>
              <a:t>Interactive Computing, Cloud access, Virtual Machines, Containers</a:t>
            </a:r>
          </a:p>
          <a:p>
            <a:pPr marL="541338" lvl="1" indent="-276225"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ca-ES" sz="1800" dirty="0">
                <a:latin typeface="Calibri" panose="020F0502020204030204" pitchFamily="34" charset="0"/>
              </a:rPr>
              <a:t>Data services</a:t>
            </a:r>
          </a:p>
          <a:p>
            <a:pPr marL="720725" lvl="2" indent="-180975"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Calibri" panose="020F0502020204030204" pitchFamily="34" charset="0"/>
              </a:rPr>
              <a:t>Data repositories, Data mover / transport services</a:t>
            </a:r>
            <a:endParaRPr lang="ca-ES" sz="1600" dirty="0">
              <a:latin typeface="Calibri" panose="020F0502020204030204" pitchFamily="34" charset="0"/>
            </a:endParaRPr>
          </a:p>
          <a:p>
            <a:pPr marL="541338" lvl="1" indent="-276225"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ca-ES" sz="1800" dirty="0">
                <a:latin typeface="Calibri" panose="020F0502020204030204" pitchFamily="34" charset="0"/>
              </a:rPr>
              <a:t>User and Resource management</a:t>
            </a:r>
          </a:p>
          <a:p>
            <a:pPr marL="541338" lvl="1" indent="-276225"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latin typeface="Calibri" panose="020F0502020204030204" pitchFamily="34" charset="0"/>
              </a:rPr>
              <a:t>Authentication, Authorization, Identification (AAI)</a:t>
            </a:r>
          </a:p>
          <a:p>
            <a:pPr>
              <a:spcAft>
                <a:spcPts val="3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Hyperconnectivity (2025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1050"/>
              </a:spcAft>
              <a:buSzPts val="1200"/>
              <a:buFont typeface="Times New Roman" panose="02020603050405020304" pitchFamily="18" charset="0"/>
              <a:buChar char="-"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050"/>
              </a:spcAft>
              <a:buSzPts val="1200"/>
              <a:buFont typeface="Times New Roman" panose="02020603050405020304" pitchFamily="18" charset="0"/>
              <a:buChar char="-"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1050"/>
              </a:spcAft>
              <a:buSzPts val="1200"/>
              <a:buFont typeface="Times New Roman" panose="02020603050405020304" pitchFamily="18" charset="0"/>
              <a:buChar char="-"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BAC76DD-799D-1D53-F4E5-DCDCD6B500DD}"/>
              </a:ext>
            </a:extLst>
          </p:cNvPr>
          <p:cNvGrpSpPr/>
          <p:nvPr/>
        </p:nvGrpSpPr>
        <p:grpSpPr>
          <a:xfrm>
            <a:off x="10530445" y="1049861"/>
            <a:ext cx="2127201" cy="2142370"/>
            <a:chOff x="10438873" y="1218673"/>
            <a:chExt cx="2050289" cy="231669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8FDD4C8-2621-FE6D-AE3F-3B3FD8FBE98D}"/>
                </a:ext>
              </a:extLst>
            </p:cNvPr>
            <p:cNvGrpSpPr/>
            <p:nvPr/>
          </p:nvGrpSpPr>
          <p:grpSpPr>
            <a:xfrm>
              <a:off x="10438873" y="1218673"/>
              <a:ext cx="2050289" cy="1681252"/>
              <a:chOff x="413886" y="2290993"/>
              <a:chExt cx="3548514" cy="3627337"/>
            </a:xfrm>
          </p:grpSpPr>
          <p:pic>
            <p:nvPicPr>
              <p:cNvPr id="78" name="Graphic 77" descr="Server with solid fill">
                <a:extLst>
                  <a:ext uri="{FF2B5EF4-FFF2-40B4-BE49-F238E27FC236}">
                    <a16:creationId xmlns:a16="http://schemas.microsoft.com/office/drawing/2014/main" id="{6E21FA71-9B17-E9D6-6677-972572189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13886" y="3936920"/>
                <a:ext cx="674797" cy="674797"/>
              </a:xfrm>
              <a:prstGeom prst="rect">
                <a:avLst/>
              </a:prstGeom>
            </p:spPr>
          </p:pic>
          <p:pic>
            <p:nvPicPr>
              <p:cNvPr id="79" name="Graphic 78" descr="Server with solid fill">
                <a:extLst>
                  <a:ext uri="{FF2B5EF4-FFF2-40B4-BE49-F238E27FC236}">
                    <a16:creationId xmlns:a16="http://schemas.microsoft.com/office/drawing/2014/main" id="{7AC218B9-0202-8821-5D98-D27D9EBE4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13886" y="3115791"/>
                <a:ext cx="674797" cy="674797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85F6AFB-2ACC-4BEF-BB5C-64C7AE2E2A59}"/>
                  </a:ext>
                </a:extLst>
              </p:cNvPr>
              <p:cNvSpPr txBox="1"/>
              <p:nvPr/>
            </p:nvSpPr>
            <p:spPr>
              <a:xfrm>
                <a:off x="1088682" y="3424926"/>
                <a:ext cx="2028420" cy="929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  <a:latin typeface="Arial Nova" panose="020B0504020202020204" pitchFamily="34" charset="0"/>
                  </a:rPr>
                  <a:t>PRE-EXASCALE</a:t>
                </a:r>
                <a:endParaRPr lang="en-150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AE91CAE-A762-FCA7-6E8F-EAF7E50E79EA}"/>
                  </a:ext>
                </a:extLst>
              </p:cNvPr>
              <p:cNvSpPr txBox="1"/>
              <p:nvPr/>
            </p:nvSpPr>
            <p:spPr>
              <a:xfrm>
                <a:off x="1088682" y="4236816"/>
                <a:ext cx="2873718" cy="564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  <a:latin typeface="Arial Nova" panose="020B0504020202020204" pitchFamily="34" charset="0"/>
                  </a:rPr>
                  <a:t>PETASCALE</a:t>
                </a:r>
                <a:endParaRPr lang="en-150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pic>
            <p:nvPicPr>
              <p:cNvPr id="82" name="Graphic 81" descr="Server with solid fill">
                <a:extLst>
                  <a:ext uri="{FF2B5EF4-FFF2-40B4-BE49-F238E27FC236}">
                    <a16:creationId xmlns:a16="http://schemas.microsoft.com/office/drawing/2014/main" id="{B63D5E9B-75EB-4794-C852-EED036BC7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3886" y="2290993"/>
                <a:ext cx="674797" cy="674797"/>
              </a:xfrm>
              <a:prstGeom prst="rect">
                <a:avLst/>
              </a:prstGeom>
            </p:spPr>
          </p:pic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CBDEE11-CEF5-C63A-1505-13616CE37F77}"/>
                  </a:ext>
                </a:extLst>
              </p:cNvPr>
              <p:cNvSpPr txBox="1"/>
              <p:nvPr/>
            </p:nvSpPr>
            <p:spPr>
              <a:xfrm>
                <a:off x="1088682" y="2600127"/>
                <a:ext cx="2028420" cy="564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  <a:latin typeface="Arial Nova" panose="020B0504020202020204" pitchFamily="34" charset="0"/>
                  </a:rPr>
                  <a:t>EXASCALE</a:t>
                </a:r>
                <a:endParaRPr lang="en-150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endParaRPr>
              </a:p>
            </p:txBody>
          </p:sp>
          <p:pic>
            <p:nvPicPr>
              <p:cNvPr id="84" name="Graphic 83" descr="Server with solid fill">
                <a:extLst>
                  <a:ext uri="{FF2B5EF4-FFF2-40B4-BE49-F238E27FC236}">
                    <a16:creationId xmlns:a16="http://schemas.microsoft.com/office/drawing/2014/main" id="{9EE7E50C-B483-E679-5D47-3D00B8079A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13886" y="4831082"/>
                <a:ext cx="674797" cy="674797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27FB1D8-C1BB-D1A8-26FF-DAF7F836A1A4}"/>
                  </a:ext>
                </a:extLst>
              </p:cNvPr>
              <p:cNvSpPr txBox="1"/>
              <p:nvPr/>
            </p:nvSpPr>
            <p:spPr>
              <a:xfrm>
                <a:off x="1091134" y="4988682"/>
                <a:ext cx="1548251" cy="929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  <a:latin typeface="Arial Nova" panose="020B0504020202020204" pitchFamily="34" charset="0"/>
                  </a:rPr>
                  <a:t>MID-RANGE</a:t>
                </a:r>
                <a:endParaRPr lang="en-US" sz="1050" dirty="0"/>
              </a:p>
            </p:txBody>
          </p:sp>
        </p:grpSp>
        <p:pic>
          <p:nvPicPr>
            <p:cNvPr id="74" name="Picture 73" descr="A close up of a logo&#10;&#10;Description automatically generated">
              <a:extLst>
                <a:ext uri="{FF2B5EF4-FFF2-40B4-BE49-F238E27FC236}">
                  <a16:creationId xmlns:a16="http://schemas.microsoft.com/office/drawing/2014/main" id="{88AB5FA3-6E3A-EF09-9177-33D591D27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1131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1630" y="2899925"/>
              <a:ext cx="164375" cy="186616"/>
            </a:xfrm>
            <a:prstGeom prst="rect">
              <a:avLst/>
            </a:prstGeom>
            <a:effectLst>
              <a:glow rad="127000">
                <a:schemeClr val="tx2">
                  <a:lumMod val="60000"/>
                  <a:lumOff val="40000"/>
                </a:schemeClr>
              </a:glow>
            </a:effectLst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B79809A-F828-B919-86A8-B8DCC6205071}"/>
                </a:ext>
              </a:extLst>
            </p:cNvPr>
            <p:cNvSpPr txBox="1"/>
            <p:nvPr/>
          </p:nvSpPr>
          <p:spPr>
            <a:xfrm>
              <a:off x="10818111" y="2882590"/>
              <a:ext cx="118264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rPr>
                <a:t>Q-computer</a:t>
              </a:r>
              <a:endParaRPr lang="en-US" sz="1050" dirty="0"/>
            </a:p>
          </p:txBody>
        </p:sp>
        <p:pic>
          <p:nvPicPr>
            <p:cNvPr id="76" name="Picture 75" descr="A close up of a logo&#10;&#10;Description automatically generated">
              <a:extLst>
                <a:ext uri="{FF2B5EF4-FFF2-40B4-BE49-F238E27FC236}">
                  <a16:creationId xmlns:a16="http://schemas.microsoft.com/office/drawing/2014/main" id="{1453AF7E-3B48-4B12-B7F1-62915DF72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11310"/>
                      </a14:imgEffect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7917" y="3314464"/>
              <a:ext cx="187168" cy="212493"/>
            </a:xfrm>
            <a:prstGeom prst="rect">
              <a:avLst/>
            </a:prstGeom>
            <a:effectLst>
              <a:glow rad="127000">
                <a:schemeClr val="accent5">
                  <a:lumMod val="60000"/>
                  <a:lumOff val="40000"/>
                </a:schemeClr>
              </a:glow>
            </a:effec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47CAF6E-2EE1-4D5B-B09B-DFD74F4E6C4A}"/>
                </a:ext>
              </a:extLst>
            </p:cNvPr>
            <p:cNvSpPr txBox="1"/>
            <p:nvPr/>
          </p:nvSpPr>
          <p:spPr>
            <a:xfrm>
              <a:off x="10828762" y="3260793"/>
              <a:ext cx="1182648" cy="2745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  <a:latin typeface="Arial Nova" panose="020B0504020202020204" pitchFamily="34" charset="0"/>
                </a:rPr>
                <a:t>Q-simulator</a:t>
              </a:r>
              <a:endParaRPr lang="en-US" sz="1050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B7D7188-7F59-BA34-9B93-A7F37B7C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82357"/>
          </a:xfrm>
        </p:spPr>
        <p:txBody>
          <a:bodyPr>
            <a:normAutofit/>
          </a:bodyPr>
          <a:lstStyle/>
          <a:p>
            <a:r>
              <a:rPr lang="fr-BE" dirty="0" err="1"/>
              <a:t>Coming</a:t>
            </a:r>
            <a:r>
              <a:rPr lang="fr-BE" dirty="0"/>
              <a:t> up – </a:t>
            </a:r>
            <a:r>
              <a:rPr lang="fr-BE" dirty="0" err="1"/>
              <a:t>Federation</a:t>
            </a:r>
            <a:r>
              <a:rPr lang="fr-BE" dirty="0"/>
              <a:t> / </a:t>
            </a:r>
            <a:r>
              <a:rPr lang="fr-BE" dirty="0" err="1"/>
              <a:t>Hyperconnectivity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61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FB17856-2DC7-CF4F-11D9-A550FB045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94" y="1498414"/>
            <a:ext cx="6441047" cy="4864285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HPC Centres of Excellence</a:t>
            </a:r>
          </a:p>
          <a:p>
            <a:r>
              <a:rPr lang="en-GB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GB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HPC</a:t>
            </a:r>
            <a:r>
              <a:rPr lang="en-GB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Centres of Competence</a:t>
            </a:r>
          </a:p>
          <a:p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EPICURE –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HPC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application support service, </a:t>
            </a:r>
            <a:r>
              <a:rPr lang="fr-BE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Application Support Teams (</a:t>
            </a:r>
            <a:r>
              <a:rPr lang="fr-BE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ASTs</a:t>
            </a:r>
            <a:r>
              <a:rPr lang="fr-BE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en-GB" sz="2400" dirty="0">
                <a:latin typeface="Verdana" panose="020B0604030504040204" pitchFamily="34" charset="0"/>
                <a:cs typeface="Times New Roman" panose="02020603050405020304" pitchFamily="18" charset="0"/>
              </a:rPr>
              <a:t>European-wide </a:t>
            </a:r>
            <a:r>
              <a:rPr lang="en-GB" sz="24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HPC</a:t>
            </a:r>
            <a:r>
              <a:rPr lang="en-GB" sz="2400" dirty="0">
                <a:latin typeface="Verdana" panose="020B0604030504040204" pitchFamily="34" charset="0"/>
                <a:cs typeface="Times New Roman" panose="02020603050405020304" pitchFamily="18" charset="0"/>
              </a:rPr>
              <a:t> application support service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endParaRPr lang="en-GB" b="0" i="0" dirty="0">
              <a:solidFill>
                <a:srgbClr val="404040"/>
              </a:solidFill>
              <a:effectLst/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Verdana" panose="020B0604030504040204" pitchFamily="34" charset="0"/>
                <a:cs typeface="Times New Roman" panose="02020603050405020304" pitchFamily="18" charset="0"/>
              </a:rPr>
              <a:t>Education/Skills: EUMaster4HPC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149FF0-0095-100A-49C5-27FECDD3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441" y="321011"/>
            <a:ext cx="10972800" cy="735338"/>
          </a:xfrm>
        </p:spPr>
        <p:txBody>
          <a:bodyPr anchor="t"/>
          <a:lstStyle/>
          <a:p>
            <a:r>
              <a:rPr lang="en-US" dirty="0"/>
              <a:t>Applications and use</a:t>
            </a:r>
            <a:endParaRPr lang="en-US" sz="3600" dirty="0">
              <a:solidFill>
                <a:schemeClr val="accent1"/>
              </a:solidFill>
              <a:latin typeface="Montserrat" panose="000008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BCBB25-99ED-0248-A246-73E8E72D5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841" y="651259"/>
            <a:ext cx="5386715" cy="405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0211E-2BCA-F18C-28CD-058D0F103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380" y="4693710"/>
            <a:ext cx="1844648" cy="12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CA0438-9444-F59B-F7FD-509936BB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81"/>
            <a:ext cx="10515600" cy="782357"/>
          </a:xfrm>
        </p:spPr>
        <p:txBody>
          <a:bodyPr/>
          <a:lstStyle/>
          <a:p>
            <a:r>
              <a:rPr lang="en-IE" dirty="0"/>
              <a:t>Technological Sovereignty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7B407-6E97-9CB8-8011-A4915B93274A}"/>
              </a:ext>
            </a:extLst>
          </p:cNvPr>
          <p:cNvSpPr txBox="1"/>
          <p:nvPr/>
        </p:nvSpPr>
        <p:spPr>
          <a:xfrm>
            <a:off x="622300" y="1782397"/>
            <a:ext cx="10515600" cy="3293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algn="just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$624 Billion of Global Semiconductor market revenue expected in 2024  - EU 20% of market but 10% of sales</a:t>
            </a:r>
          </a:p>
          <a:p>
            <a:pPr marL="342900" indent="-342900" algn="just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cap="small" dirty="0">
                <a:latin typeface="Calibri" panose="020F0502020204030204" pitchFamily="34" charset="0"/>
                <a:cs typeface="Calibri" panose="020F0502020204030204" pitchFamily="34" charset="0"/>
              </a:rPr>
              <a:t>Chips Act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create large innovation capacity and a resilient and dynamic semiconductor ecosystem</a:t>
            </a:r>
          </a:p>
          <a:p>
            <a:pPr marL="342900" indent="-342900" algn="just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graphik web"/>
              </a:rPr>
              <a:t>Generative AI (</a:t>
            </a:r>
            <a:r>
              <a:rPr lang="en-US" sz="2400" dirty="0" err="1">
                <a:solidFill>
                  <a:srgbClr val="000000"/>
                </a:solidFill>
                <a:latin typeface="graphik web"/>
              </a:rPr>
              <a:t>GenAI</a:t>
            </a:r>
            <a:r>
              <a:rPr lang="en-US" sz="2400" dirty="0">
                <a:solidFill>
                  <a:srgbClr val="000000"/>
                </a:solidFill>
                <a:latin typeface="graphik web"/>
              </a:rPr>
              <a:t>) is driving a 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raphik web"/>
              </a:rPr>
              <a:t>trong demand for accelerators supporting both training and inference of AI workloads</a:t>
            </a:r>
            <a:endParaRPr lang="en-GB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EU processor technology in the top 500 world supercomputers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1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F0B635-5BB8-E149-1B95-CC9693B4F9EB}"/>
              </a:ext>
            </a:extLst>
          </p:cNvPr>
          <p:cNvGrpSpPr/>
          <p:nvPr/>
        </p:nvGrpSpPr>
        <p:grpSpPr>
          <a:xfrm>
            <a:off x="8735190" y="0"/>
            <a:ext cx="3142948" cy="3881905"/>
            <a:chOff x="7399605" y="109873"/>
            <a:chExt cx="4100362" cy="64271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E26A11-4511-8463-572C-005BAD57D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7879" y="109873"/>
              <a:ext cx="3312088" cy="642711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F46C85-819A-80FF-BC12-0E43197BB5AB}"/>
                </a:ext>
              </a:extLst>
            </p:cNvPr>
            <p:cNvSpPr/>
            <p:nvPr/>
          </p:nvSpPr>
          <p:spPr>
            <a:xfrm>
              <a:off x="7399605" y="741507"/>
              <a:ext cx="1870519" cy="1717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78691-5569-4A41-79AC-47704163C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71" y="1357799"/>
            <a:ext cx="6946818" cy="38819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Processor Initiative (EPI):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latin typeface="Verdana" panose="020B0604030504040204" pitchFamily="34" charset="0"/>
                <a:cs typeface="Times New Roman" panose="02020603050405020304" pitchFamily="18" charset="0"/>
              </a:rPr>
              <a:t>EUPilot</a:t>
            </a:r>
            <a:r>
              <a:rPr 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Verdana" panose="020B0604030504040204" pitchFamily="34" charset="0"/>
                <a:cs typeface="Times New Roman" panose="02020603050405020304" pitchFamily="18" charset="0"/>
              </a:rPr>
              <a:t>EUPEX</a:t>
            </a:r>
            <a:r>
              <a:rPr 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 pilots integrating EU technology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Rhea (</a:t>
            </a:r>
            <a:r>
              <a:rPr lang="en-US" dirty="0" err="1">
                <a:latin typeface="Verdana" panose="020B0604030504040204" pitchFamily="34" charset="0"/>
                <a:cs typeface="Times New Roman" panose="02020603050405020304" pitchFamily="18" charset="0"/>
              </a:rPr>
              <a:t>SiPearl</a:t>
            </a:r>
            <a:r>
              <a:rPr 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) – powering JUPITER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latin typeface="Verdana" panose="020B0604030504040204" pitchFamily="34" charset="0"/>
                <a:cs typeface="Times New Roman" panose="02020603050405020304" pitchFamily="18" charset="0"/>
              </a:rPr>
              <a:t>EPAC</a:t>
            </a:r>
            <a:r>
              <a:rPr 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 - first European RISC-V acceleration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IE" b="1" dirty="0"/>
              <a:t>RISC-V – </a:t>
            </a:r>
            <a:r>
              <a:rPr lang="en-IE" b="1" dirty="0" err="1"/>
              <a:t>FPA</a:t>
            </a:r>
            <a:r>
              <a:rPr lang="en-IE" b="1" dirty="0"/>
              <a:t> (DARE)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dirty="0"/>
              <a:t>High-end general purpose processors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dirty="0"/>
              <a:t>AI accelerators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CA0438-9444-F59B-F7FD-509936BB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81"/>
            <a:ext cx="10515600" cy="782357"/>
          </a:xfrm>
        </p:spPr>
        <p:txBody>
          <a:bodyPr/>
          <a:lstStyle/>
          <a:p>
            <a:r>
              <a:rPr lang="en-IE" dirty="0"/>
              <a:t>Technological Sovereignty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EF0F13-19D2-3E44-3F12-548871F72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630" y="3964063"/>
            <a:ext cx="5339552" cy="27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2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9742" y="3417"/>
            <a:ext cx="4967990" cy="782357"/>
          </a:xfrm>
        </p:spPr>
        <p:txBody>
          <a:bodyPr/>
          <a:lstStyle/>
          <a:p>
            <a:r>
              <a:rPr lang="fr-BE" dirty="0"/>
              <a:t>Quantum </a:t>
            </a:r>
            <a:r>
              <a:rPr lang="fr-BE" dirty="0" err="1"/>
              <a:t>Computing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63E970-3146-4CA4-9DB5-E48111264CD9}"/>
              </a:ext>
            </a:extLst>
          </p:cNvPr>
          <p:cNvSpPr txBox="1"/>
          <p:nvPr/>
        </p:nvSpPr>
        <p:spPr>
          <a:xfrm>
            <a:off x="222905" y="1398279"/>
            <a:ext cx="534208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34EA2"/>
                </a:solidFill>
                <a:latin typeface="Arial"/>
                <a:cs typeface="Segoe UI"/>
              </a:rPr>
              <a:t>QT Flagship achievements (2018-2021)</a:t>
            </a:r>
            <a:endParaRPr lang="en-US" sz="2400" dirty="0">
              <a:solidFill>
                <a:srgbClr val="4D4D4D"/>
              </a:solidFill>
              <a:latin typeface="Arial"/>
              <a:cs typeface="Segoe UI"/>
            </a:endParaRPr>
          </a:p>
          <a:p>
            <a:endParaRPr lang="en-US" u="sng" dirty="0">
              <a:solidFill>
                <a:srgbClr val="4D4D4D"/>
              </a:solidFill>
              <a:latin typeface="Arial"/>
              <a:cs typeface="Segoe UI"/>
            </a:endParaRPr>
          </a:p>
          <a:p>
            <a:r>
              <a:rPr lang="en-US" u="sng" dirty="0">
                <a:solidFill>
                  <a:srgbClr val="4D4D4D"/>
                </a:solidFill>
                <a:latin typeface="Arial"/>
                <a:cs typeface="Segoe UI"/>
              </a:rPr>
              <a:t>Trapped-ion qubits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D4D4D"/>
                </a:solidFill>
                <a:latin typeface="Arial"/>
                <a:cs typeface="Segoe UI"/>
              </a:rPr>
              <a:t>World record entanglement 24 qubits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D4D4D"/>
                </a:solidFill>
                <a:latin typeface="Arial"/>
                <a:cs typeface="Segoe UI"/>
              </a:rPr>
              <a:t>50 qubits prototype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D4D4D"/>
                </a:solidFill>
                <a:latin typeface="Arial"/>
                <a:cs typeface="Segoe UI"/>
              </a:rPr>
              <a:t>2 online quantum computers​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D4D4D"/>
                </a:solidFill>
                <a:latin typeface="Arial"/>
                <a:cs typeface="Segoe UI"/>
              </a:rPr>
              <a:t>Reached commercial stage</a:t>
            </a:r>
          </a:p>
          <a:p>
            <a:endParaRPr lang="en-US" dirty="0">
              <a:solidFill>
                <a:srgbClr val="4D4D4D"/>
              </a:solidFill>
              <a:latin typeface="Arial"/>
              <a:cs typeface="Segoe UI"/>
            </a:endParaRPr>
          </a:p>
          <a:p>
            <a:r>
              <a:rPr lang="en-GB" u="sng" dirty="0">
                <a:solidFill>
                  <a:srgbClr val="4D4D4D"/>
                </a:solidFill>
                <a:latin typeface="Arial"/>
                <a:cs typeface="Segoe UI"/>
              </a:rPr>
              <a:t>Superconducting qubits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D4D4D"/>
                </a:solidFill>
                <a:latin typeface="Arial"/>
                <a:cs typeface="Segoe UI"/>
              </a:rPr>
              <a:t>25 qubit chip processors with world-leading capabilities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D4D4D"/>
                </a:solidFill>
                <a:latin typeface="Arial"/>
                <a:cs typeface="Segoe UI"/>
              </a:rPr>
              <a:t>quantum error-correction breakthrough​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D4D4D"/>
                </a:solidFill>
                <a:latin typeface="Arial"/>
                <a:cs typeface="Segoe UI"/>
              </a:rPr>
              <a:t>Reached commercial stage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69DE61-A7B5-491A-AFCF-F3FA0E4F05F7}"/>
              </a:ext>
            </a:extLst>
          </p:cNvPr>
          <p:cNvSpPr txBox="1"/>
          <p:nvPr/>
        </p:nvSpPr>
        <p:spPr>
          <a:xfrm>
            <a:off x="5766562" y="4394468"/>
            <a:ext cx="59363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034EA2"/>
                </a:solidFill>
                <a:latin typeface="Arial"/>
                <a:cs typeface="Segoe UI"/>
              </a:rPr>
              <a:t>Target for the Digital Decade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D4D4D"/>
                </a:solidFill>
                <a:latin typeface="Arial"/>
                <a:cs typeface="Segoe UI"/>
              </a:rPr>
              <a:t>By 2025, first EU computer with quantum acceleration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D4D4D"/>
                </a:solidFill>
                <a:latin typeface="Arial"/>
                <a:cs typeface="Segoe UI"/>
              </a:rPr>
              <a:t>By 2030, Europe at the cutting edge of quantum capabilities (operational stand-alone quantum computer, quantum supremacy)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AAE358-27E2-44C9-B68F-C5AB32106ED1}"/>
              </a:ext>
            </a:extLst>
          </p:cNvPr>
          <p:cNvCxnSpPr>
            <a:cxnSpLocks/>
          </p:cNvCxnSpPr>
          <p:nvPr/>
        </p:nvCxnSpPr>
        <p:spPr>
          <a:xfrm>
            <a:off x="5766562" y="1655618"/>
            <a:ext cx="0" cy="4996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5781756B-4479-22EE-7081-EFF62453C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63833"/>
              </p:ext>
            </p:extLst>
          </p:nvPr>
        </p:nvGraphicFramePr>
        <p:xfrm>
          <a:off x="6302980" y="958764"/>
          <a:ext cx="5218428" cy="279340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39476">
                  <a:extLst>
                    <a:ext uri="{9D8B030D-6E8A-4147-A177-3AD203B41FA5}">
                      <a16:colId xmlns:a16="http://schemas.microsoft.com/office/drawing/2014/main" val="2450998686"/>
                    </a:ext>
                  </a:extLst>
                </a:gridCol>
                <a:gridCol w="1739476">
                  <a:extLst>
                    <a:ext uri="{9D8B030D-6E8A-4147-A177-3AD203B41FA5}">
                      <a16:colId xmlns:a16="http://schemas.microsoft.com/office/drawing/2014/main" val="3698186480"/>
                    </a:ext>
                  </a:extLst>
                </a:gridCol>
                <a:gridCol w="1739476">
                  <a:extLst>
                    <a:ext uri="{9D8B030D-6E8A-4147-A177-3AD203B41FA5}">
                      <a16:colId xmlns:a16="http://schemas.microsoft.com/office/drawing/2014/main" val="49467185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Why?</a:t>
                      </a:r>
                      <a:endParaRPr lang="en-US" sz="1600" err="1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2860" marB="22860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gradFill>
                      <a:gsLst>
                        <a:gs pos="39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Supercomputer</a:t>
                      </a:r>
                    </a:p>
                  </a:txBody>
                  <a:tcPr marL="45720" marR="45720" marT="22860" marB="228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Quantum computer</a:t>
                      </a:r>
                    </a:p>
                  </a:txBody>
                  <a:tcPr marL="45720" marR="45720" marT="22860" marB="228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19076852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i="0" u="none" strike="noStrike" noProof="0"/>
                        <a:t> </a:t>
                      </a:r>
                      <a:r>
                        <a:rPr lang="en-US" sz="1600" b="0" i="0" u="none" strike="noStrike" noProof="0"/>
                        <a:t>'travelling salesman’: plan a route between 30 cities</a:t>
                      </a:r>
                      <a:endParaRPr lang="en-US" sz="1600" b="0" i="0"/>
                    </a:p>
                  </a:txBody>
                  <a:tcPr marL="45720" marR="45720" marT="22860" marB="228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noProof="0"/>
                        <a:t>1+ </a:t>
                      </a:r>
                      <a:r>
                        <a:rPr kumimoji="0" lang="en-US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FillTx/>
                          <a:sym typeface="Helvetica Light"/>
                        </a:rPr>
                        <a:t>million</a:t>
                      </a:r>
                      <a:r>
                        <a:rPr lang="en-US" sz="1600" u="none" strike="noStrike" noProof="0"/>
                        <a:t> years</a:t>
                      </a:r>
                      <a:endParaRPr lang="en-US" sz="1600"/>
                    </a:p>
                  </a:txBody>
                  <a:tcPr marL="45720" marR="45720" marT="22860" marB="228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noProof="0"/>
                        <a:t>a few minutes</a:t>
                      </a:r>
                      <a:endParaRPr lang="en-US" sz="1600"/>
                    </a:p>
                  </a:txBody>
                  <a:tcPr marL="45720" marR="45720" marT="22860" marB="228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1627884"/>
                  </a:ext>
                </a:extLst>
              </a:tr>
              <a:tr h="12389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/>
                        <a:t>drug discovery: processing molecules</a:t>
                      </a:r>
                      <a:endParaRPr lang="en-US" sz="1600"/>
                    </a:p>
                  </a:txBody>
                  <a:tcPr marL="45720" marR="45720" marT="22860" marB="228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noProof="0"/>
                        <a:t>100s or 1000s at a time, multiple attempts needed</a:t>
                      </a:r>
                      <a:endParaRPr lang="en-US" sz="1600"/>
                    </a:p>
                  </a:txBody>
                  <a:tcPr marL="45720" marR="45720" marT="22860" marB="228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/>
                        <a:t>billions simultaneously</a:t>
                      </a:r>
                    </a:p>
                  </a:txBody>
                  <a:tcPr marL="45720" marR="45720" marT="22860" marB="228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83995667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8D1E3B23-45F1-67D1-ED90-4D4DC538A170}"/>
              </a:ext>
            </a:extLst>
          </p:cNvPr>
          <p:cNvSpPr/>
          <p:nvPr/>
        </p:nvSpPr>
        <p:spPr>
          <a:xfrm>
            <a:off x="6695318" y="3405818"/>
            <a:ext cx="960825" cy="317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F381F-5F59-94B6-A444-C78A96BEAFCC}"/>
              </a:ext>
            </a:extLst>
          </p:cNvPr>
          <p:cNvSpPr txBox="1"/>
          <p:nvPr/>
        </p:nvSpPr>
        <p:spPr>
          <a:xfrm>
            <a:off x="7687260" y="3426090"/>
            <a:ext cx="4151823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Save time, energy and money</a:t>
            </a:r>
          </a:p>
        </p:txBody>
      </p:sp>
    </p:spTree>
    <p:extLst>
      <p:ext uri="{BB962C8B-B14F-4D97-AF65-F5344CB8AC3E}">
        <p14:creationId xmlns:p14="http://schemas.microsoft.com/office/powerpoint/2010/main" val="115806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0" ma:contentTypeDescription="Crée un document." ma:contentTypeScope="" ma:versionID="d7fee18a20e36d433be4fb853bce750f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c2497c3b3d9c9a44c89ac37424d04871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80AAA5-5B9D-41F1-A03E-6F39663083EF}"/>
</file>

<file path=customXml/itemProps2.xml><?xml version="1.0" encoding="utf-8"?>
<ds:datastoreItem xmlns:ds="http://schemas.openxmlformats.org/officeDocument/2006/customXml" ds:itemID="{81B62BA7-DC7B-49DD-91AE-759EEF1DEA25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1010</Words>
  <Application>Microsoft Office PowerPoint</Application>
  <PresentationFormat>Widescreen</PresentationFormat>
  <Paragraphs>187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</vt:lpstr>
      <vt:lpstr>Arial Nova</vt:lpstr>
      <vt:lpstr>Book Antiqua</vt:lpstr>
      <vt:lpstr>Calibri</vt:lpstr>
      <vt:lpstr>EC Square Sans Pro</vt:lpstr>
      <vt:lpstr>graphik web</vt:lpstr>
      <vt:lpstr>Helvetica Light</vt:lpstr>
      <vt:lpstr>Montserrat</vt:lpstr>
      <vt:lpstr>Times New Roman</vt:lpstr>
      <vt:lpstr>Verdana</vt:lpstr>
      <vt:lpstr>Wingdings</vt:lpstr>
      <vt:lpstr>Office Theme</vt:lpstr>
      <vt:lpstr>4_Conception personnalisée</vt:lpstr>
      <vt:lpstr>EuroHPC Summit 2024 </vt:lpstr>
      <vt:lpstr> EuroHPC Mission</vt:lpstr>
      <vt:lpstr>EuroHPC Objectives</vt:lpstr>
      <vt:lpstr>HPC Infrastructure  2018 - 2023</vt:lpstr>
      <vt:lpstr>Coming up – Federation / Hyperconnectivity</vt:lpstr>
      <vt:lpstr>Applications and use</vt:lpstr>
      <vt:lpstr>Technological Sovereignty</vt:lpstr>
      <vt:lpstr>Technological Sovereignty</vt:lpstr>
      <vt:lpstr>Quantum Computing</vt:lpstr>
      <vt:lpstr>EuroHPC – Quantum Computing infrastructure (2024+)</vt:lpstr>
      <vt:lpstr> </vt:lpstr>
      <vt:lpstr>AI Factories</vt:lpstr>
      <vt:lpstr>EuroHPC is a real European success story!</vt:lpstr>
      <vt:lpstr>Thank you for your attention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FIGWER Malgorzata (CNECT)</dc:creator>
  <cp:lastModifiedBy>GOUNAUD Pauline</cp:lastModifiedBy>
  <cp:revision>93</cp:revision>
  <dcterms:created xsi:type="dcterms:W3CDTF">2023-07-04T13:34:09Z</dcterms:created>
  <dcterms:modified xsi:type="dcterms:W3CDTF">2024-03-17T21:04:43Z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2023-07-04T13:34:09Z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86a2cd88-77da-4a3d-a32d-a4de010e1404</vt:lpwstr>
  </property>
  <property fmtid="{D5CDD505-2E9C-101B-9397-08002B2CF9AE}" pid="8" name="MSIP_Label_6bd9ddd1-4d20-43f6-abfa-fc3c07406f94_ContentBits">
    <vt:lpwstr>0</vt:lpwstr>
  </property>
</Properties>
</file>