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9" r:id="rId1"/>
  </p:sldMasterIdLst>
  <p:notesMasterIdLst>
    <p:notesMasterId r:id="rId14"/>
  </p:notesMasterIdLst>
  <p:sldIdLst>
    <p:sldId id="336" r:id="rId2"/>
    <p:sldId id="344" r:id="rId3"/>
    <p:sldId id="313" r:id="rId4"/>
    <p:sldId id="337" r:id="rId5"/>
    <p:sldId id="316" r:id="rId6"/>
    <p:sldId id="317" r:id="rId7"/>
    <p:sldId id="324" r:id="rId8"/>
    <p:sldId id="2147479051" r:id="rId9"/>
    <p:sldId id="2147479052" r:id="rId10"/>
    <p:sldId id="2147479053" r:id="rId11"/>
    <p:sldId id="2147479050" r:id="rId12"/>
    <p:sldId id="332" r:id="rId13"/>
  </p:sldIdLst>
  <p:sldSz cx="9144000" cy="5143500" type="screen16x9"/>
  <p:notesSz cx="6889750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FCA0A"/>
    <a:srgbClr val="007775"/>
    <a:srgbClr val="AAD3DF"/>
    <a:srgbClr val="FFFFFF"/>
    <a:srgbClr val="E3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1" autoAdjust="0"/>
    <p:restoredTop sz="91832" autoAdjust="0"/>
  </p:normalViewPr>
  <p:slideViewPr>
    <p:cSldViewPr>
      <p:cViewPr varScale="1">
        <p:scale>
          <a:sx n="116" d="100"/>
          <a:sy n="116" d="100"/>
        </p:scale>
        <p:origin x="51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8389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BD71-7177-7B76-7451-864AE0A8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3278C94-CA3E-79C6-759D-DF0DDFC98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9D0A41-5C92-CD58-DC86-DE9334B3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953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ADF41A-986D-760D-6F35-EB91F52E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37687"/>
            <a:ext cx="8568952" cy="488314"/>
          </a:xfrm>
        </p:spPr>
        <p:txBody>
          <a:bodyPr lIns="0" tIns="0" rIns="0" bIns="0" anchor="ctr" anchorCtr="0">
            <a:normAutofit/>
          </a:bodyPr>
          <a:lstStyle>
            <a:lvl1pPr>
              <a:defRPr sz="3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EE13B03-21A0-B4CD-E83C-E2A2EC9DF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3" r="183"/>
          <a:stretch/>
        </p:blipFill>
        <p:spPr>
          <a:xfrm>
            <a:off x="0" y="4771542"/>
            <a:ext cx="9146320" cy="3888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AACF13F-64AF-07B2-748B-3DEB7853BDA6}"/>
              </a:ext>
            </a:extLst>
          </p:cNvPr>
          <p:cNvSpPr/>
          <p:nvPr userDrawn="1"/>
        </p:nvSpPr>
        <p:spPr>
          <a:xfrm>
            <a:off x="0" y="193812"/>
            <a:ext cx="72008" cy="576064"/>
          </a:xfrm>
          <a:prstGeom prst="rect">
            <a:avLst/>
          </a:prstGeom>
          <a:solidFill>
            <a:srgbClr val="0077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26902D-7463-A5B7-CD88-928ACE83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813655"/>
            <a:ext cx="401216" cy="274637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73F1F3-F0F3-724E-88F1-63E0BA510BEF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840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aqua, acquario, Turchese&#10;&#10;Il contenuto generato dall'IA potrebbe non essere corretto.">
            <a:extLst>
              <a:ext uri="{FF2B5EF4-FFF2-40B4-BE49-F238E27FC236}">
                <a16:creationId xmlns:a16="http://schemas.microsoft.com/office/drawing/2014/main" id="{8D87D9FF-5951-62D6-6CA9-45A76D3B6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794" b="10162"/>
          <a:stretch/>
        </p:blipFill>
        <p:spPr>
          <a:xfrm>
            <a:off x="0" y="0"/>
            <a:ext cx="9164832" cy="51435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B6002D4-6EA5-1238-3D78-2EDE78EEF597}"/>
              </a:ext>
            </a:extLst>
          </p:cNvPr>
          <p:cNvSpPr/>
          <p:nvPr userDrawn="1"/>
        </p:nvSpPr>
        <p:spPr>
          <a:xfrm>
            <a:off x="0" y="4083918"/>
            <a:ext cx="9164832" cy="1059581"/>
          </a:xfrm>
          <a:prstGeom prst="rect">
            <a:avLst/>
          </a:prstGeom>
          <a:solidFill>
            <a:srgbClr val="E3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5593ADF-38D4-9D9F-FBC3-F941F3281F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0308" y="2520152"/>
            <a:ext cx="1944216" cy="854935"/>
          </a:xfrm>
          <a:prstGeom prst="rect">
            <a:avLst/>
          </a:prstGeom>
        </p:spPr>
      </p:pic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226C1DCF-A68D-40D2-307F-C05837F83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8538" y="4840700"/>
            <a:ext cx="4464050" cy="2520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0CBA23-EE04-507F-8C09-F8D5F7E675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147" y="3522582"/>
            <a:ext cx="4152539" cy="25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3F9221C-D2A4-731F-5B48-EDD05FF219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06579" y="4155926"/>
            <a:ext cx="3551674" cy="6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2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acqua, fluido, liquido, aqua&#10;&#10;Il contenuto generato dall'IA potrebbe non essere corretto.">
            <a:extLst>
              <a:ext uri="{FF2B5EF4-FFF2-40B4-BE49-F238E27FC236}">
                <a16:creationId xmlns:a16="http://schemas.microsoft.com/office/drawing/2014/main" id="{71CD42A5-0C58-013D-5B4B-925DF3AE5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94801" cy="51435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5D1F4E3-04BF-0503-15B6-B1CF6E80DA5A}"/>
              </a:ext>
            </a:extLst>
          </p:cNvPr>
          <p:cNvSpPr/>
          <p:nvPr userDrawn="1"/>
        </p:nvSpPr>
        <p:spPr>
          <a:xfrm>
            <a:off x="-1" y="0"/>
            <a:ext cx="9194799" cy="5143500"/>
          </a:xfrm>
          <a:prstGeom prst="rect">
            <a:avLst/>
          </a:prstGeom>
          <a:solidFill>
            <a:schemeClr val="dk1">
              <a:alpha val="29939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917D840-61A1-8DAC-2CC4-D2CF1E5E14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923" y="391473"/>
            <a:ext cx="1104776" cy="4833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5EEE93C-8116-7E6A-90D0-73A396B3F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58502" y="300238"/>
            <a:ext cx="574575" cy="5745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C40C2F-1DAD-38AE-0A55-3BF640FF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48" y="2009642"/>
            <a:ext cx="7886700" cy="993775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ADD2E0-04C2-7BE8-AD02-DE4F01F695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0923" y="4803998"/>
            <a:ext cx="2880000" cy="1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2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0808BE-4C1F-AA49-4214-818DC2CB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06484B-3087-7048-8C64-92A923E32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3F1985-C566-14AD-F862-F2FB3CFF0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EFAC4-828A-8D4D-A45C-B058AA18ECD1}" type="datetime1">
              <a:rPr lang="it-IT" smtClean="0"/>
              <a:t>19/05/2025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3057A5-CBA5-D00E-750E-DC67B29F3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CDF6C3-34C5-BD3B-7ACD-CDD53CF99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73F1F3-F0F3-724E-88F1-63E0BA510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64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81FAC-D449-A945-179D-32189FB49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luce, acquario, notte&#10;&#10;Il contenuto generato dall'IA potrebbe non essere corretto.">
            <a:extLst>
              <a:ext uri="{FF2B5EF4-FFF2-40B4-BE49-F238E27FC236}">
                <a16:creationId xmlns:a16="http://schemas.microsoft.com/office/drawing/2014/main" id="{C3124D3B-040F-CF38-B390-6F45E789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79" b="5511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549B50C-9B8E-866A-AFC3-5D58AF2D5B6B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17B05E-5DA1-BA50-CE8E-B9CFA11D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27535"/>
            <a:ext cx="1152128" cy="506628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7A02A711-759A-0A35-BB9D-76C6175B76D3}"/>
              </a:ext>
            </a:extLst>
          </p:cNvPr>
          <p:cNvSpPr txBox="1">
            <a:spLocks/>
          </p:cNvSpPr>
          <p:nvPr/>
        </p:nvSpPr>
        <p:spPr>
          <a:xfrm>
            <a:off x="169897" y="3050385"/>
            <a:ext cx="7315924" cy="7920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it-IT" b="1" dirty="0" err="1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b="1" dirty="0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3600" b="1" dirty="0" err="1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Artificial</a:t>
            </a:r>
            <a:r>
              <a:rPr lang="it-IT" b="1" dirty="0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Intelligence</a:t>
            </a:r>
            <a:endParaRPr lang="en-US" b="1" dirty="0">
              <a:solidFill>
                <a:srgbClr val="E3EDED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5E821E-943E-C370-B59E-D35BB06B6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775" y="-25649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CC6F752C-3D02-E5BF-FC7F-61B3F9BE21D2}"/>
              </a:ext>
            </a:extLst>
          </p:cNvPr>
          <p:cNvSpPr txBox="1">
            <a:spLocks/>
          </p:cNvSpPr>
          <p:nvPr/>
        </p:nvSpPr>
        <p:spPr>
          <a:xfrm>
            <a:off x="653043" y="3723878"/>
            <a:ext cx="7002675" cy="7920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it-IT" sz="2000" dirty="0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Laura Morselli, IT4LIA Technical PM, CINECA</a:t>
            </a:r>
            <a:endParaRPr lang="en-US" sz="2000" dirty="0">
              <a:solidFill>
                <a:srgbClr val="E3EDED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Simmetria, stella&#10;&#10;Il contenuto generato dall'IA potrebbe non essere corretto.">
            <a:extLst>
              <a:ext uri="{FF2B5EF4-FFF2-40B4-BE49-F238E27FC236}">
                <a16:creationId xmlns:a16="http://schemas.microsoft.com/office/drawing/2014/main" id="{5DF374E2-1361-B157-14BB-6B43213F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48" y="4587780"/>
            <a:ext cx="537019" cy="355501"/>
          </a:xfrm>
          <a:prstGeom prst="rect">
            <a:avLst/>
          </a:prstGeom>
        </p:spPr>
      </p:pic>
      <p:pic>
        <p:nvPicPr>
          <p:cNvPr id="12" name="Immagine 11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11799A30-8240-3BA7-F832-EA1FA3690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815" y="4408172"/>
            <a:ext cx="1643025" cy="714716"/>
          </a:xfrm>
          <a:prstGeom prst="rect">
            <a:avLst/>
          </a:prstGeom>
        </p:spPr>
      </p:pic>
      <p:pic>
        <p:nvPicPr>
          <p:cNvPr id="13" name="Immagine 12" descr="Immagine che contiene simbol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B6A8DA1-42C9-FBC2-E6FA-6EFB84112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840" y="4477498"/>
            <a:ext cx="576064" cy="576064"/>
          </a:xfrm>
          <a:prstGeom prst="rect">
            <a:avLst/>
          </a:prstGeom>
        </p:spPr>
      </p:pic>
      <p:pic>
        <p:nvPicPr>
          <p:cNvPr id="14" name="Immagine 13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81B3F9F-E31B-A3FF-30AA-C3C75BC14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2541" y="4573327"/>
            <a:ext cx="411037" cy="411037"/>
          </a:xfrm>
          <a:prstGeom prst="rect">
            <a:avLst/>
          </a:prstGeom>
        </p:spPr>
      </p:pic>
      <p:pic>
        <p:nvPicPr>
          <p:cNvPr id="6" name="Immagine 5" descr="Immagine che contiene testo, logo, Marchio, Carattere&#10;&#10;Il contenuto generato dall'IA potrebbe non essere corretto.">
            <a:extLst>
              <a:ext uri="{FF2B5EF4-FFF2-40B4-BE49-F238E27FC236}">
                <a16:creationId xmlns:a16="http://schemas.microsoft.com/office/drawing/2014/main" id="{97A83ECE-400F-B9CE-517A-118C9D398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7951" y="4483222"/>
            <a:ext cx="591245" cy="5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1EA09-C0C1-5B51-7E06-3F38345F4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91104-9CDC-B2C0-C182-2F7AD12E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Training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AB622B7-71C9-3E89-9E43-7B124B6A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10</a:t>
            </a:fld>
            <a:endParaRPr lang="it-IT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0F5E2CE-1D88-4C49-DBD2-4D97FF94F9DC}"/>
              </a:ext>
            </a:extLst>
          </p:cNvPr>
          <p:cNvCxnSpPr>
            <a:cxnSpLocks/>
          </p:cNvCxnSpPr>
          <p:nvPr/>
        </p:nvCxnSpPr>
        <p:spPr>
          <a:xfrm>
            <a:off x="4608004" y="1131590"/>
            <a:ext cx="0" cy="3156616"/>
          </a:xfrm>
          <a:prstGeom prst="line">
            <a:avLst/>
          </a:prstGeom>
          <a:ln w="15875">
            <a:solidFill>
              <a:srgbClr val="0077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ottotitolo 2">
            <a:extLst>
              <a:ext uri="{FF2B5EF4-FFF2-40B4-BE49-F238E27FC236}">
                <a16:creationId xmlns:a16="http://schemas.microsoft.com/office/drawing/2014/main" id="{879CC9FA-3DA5-2917-AA80-C5347099EF47}"/>
              </a:ext>
            </a:extLst>
          </p:cNvPr>
          <p:cNvSpPr txBox="1">
            <a:spLocks/>
          </p:cNvSpPr>
          <p:nvPr/>
        </p:nvSpPr>
        <p:spPr>
          <a:xfrm>
            <a:off x="611560" y="1491630"/>
            <a:ext cx="3600399" cy="31566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ClrTx/>
              <a:buNone/>
            </a:pPr>
            <a:r>
              <a:rPr lang="en-US" sz="1600" i="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Comprehensive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AI Training: integrated paths addressing the needs of the entire ecosystem, from upskilling to ethical AI, data management to sector-specific expertise</a:t>
            </a:r>
            <a:endParaRPr lang="it-IT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F9D6C9E5-DF38-BE19-FC8D-769C5780A644}"/>
              </a:ext>
            </a:extLst>
          </p:cNvPr>
          <p:cNvSpPr txBox="1">
            <a:spLocks/>
          </p:cNvSpPr>
          <p:nvPr/>
        </p:nvSpPr>
        <p:spPr>
          <a:xfrm>
            <a:off x="4906243" y="1053106"/>
            <a:ext cx="4608512" cy="32286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AI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Factory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Learning Platform</a:t>
            </a: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Live Remote Sessions</a:t>
            </a: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Self-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paced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courses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Hackathons	</a:t>
            </a: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Live training events</a:t>
            </a: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Advanced schools</a:t>
            </a: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Internships</a:t>
            </a: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Live Q&amp;A sessions with experts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Hands-on experience with real-world challenges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2200"/>
              </a:lnSpc>
              <a:spcBef>
                <a:spcPts val="4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Certifications and career development pathways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8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0804-BC8D-EDA7-B2F1-6D5DEC192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22D80-5DF9-2B0D-5BB8-46100DD4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Take home </a:t>
            </a:r>
            <a:r>
              <a:rPr lang="it-IT" b="1" dirty="0" err="1"/>
              <a:t>messages</a:t>
            </a:r>
            <a:r>
              <a:rPr lang="it-IT" b="1" dirty="0"/>
              <a:t> 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E594A71-8ED8-57DF-F858-FB9D7209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852E1D2-6CB1-5CD6-91BC-7823D560E199}"/>
              </a:ext>
            </a:extLst>
          </p:cNvPr>
          <p:cNvSpPr txBox="1">
            <a:spLocks/>
          </p:cNvSpPr>
          <p:nvPr/>
        </p:nvSpPr>
        <p:spPr>
          <a:xfrm>
            <a:off x="323528" y="1347614"/>
            <a:ext cx="8496944" cy="32286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Aft>
                <a:spcPts val="750"/>
              </a:spcAft>
              <a:buFont typeface="Arial"/>
              <a:buChar char="•"/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New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opportunities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SMEs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start-ups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access 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AI-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optimized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HPC 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resources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—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both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the national and EU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levels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These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add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the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existing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access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already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academia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public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administrations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57175" indent="-257175">
              <a:spcAft>
                <a:spcPts val="750"/>
              </a:spcAft>
              <a:buFont typeface="Arial"/>
              <a:buChar char="•"/>
            </a:pP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Developing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AI models and AI-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powered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services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becomes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easier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thanks to a 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comprehensive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ecosystem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of tools, 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infrastructure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and </a:t>
            </a:r>
            <a:r>
              <a:rPr lang="it-IT" sz="1600" b="1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expert</a:t>
            </a:r>
            <a:r>
              <a:rPr lang="it-IT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support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57175" indent="-257175">
              <a:spcAft>
                <a:spcPts val="750"/>
              </a:spcAft>
              <a:buFont typeface="Arial"/>
              <a:buChar char="•"/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Some services,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particularly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those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involving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expert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consultancy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are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already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Others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will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be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developed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internally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progressively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released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the </a:t>
            </a:r>
            <a:r>
              <a:rPr lang="it-IT" sz="16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ecosystem</a:t>
            </a: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57175" indent="-257175">
              <a:spcAft>
                <a:spcPts val="750"/>
              </a:spcAft>
              <a:buFont typeface="Arial"/>
              <a:buChar char="•"/>
            </a:pPr>
            <a:endParaRPr lang="it-IT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8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luce, acquario, notte&#10;&#10;Il contenuto generato dall'IA potrebbe non essere corretto.">
            <a:extLst>
              <a:ext uri="{FF2B5EF4-FFF2-40B4-BE49-F238E27FC236}">
                <a16:creationId xmlns:a16="http://schemas.microsoft.com/office/drawing/2014/main" id="{59FFD26A-53D6-B399-9E2E-EC5A1EF17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79" b="55117"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F50B465-415C-6AED-B1EC-757511B5F13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D87AEF9-070C-510D-8C48-C079D4ED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27535"/>
            <a:ext cx="1152128" cy="506628"/>
          </a:xfrm>
          <a:prstGeom prst="rect">
            <a:avLst/>
          </a:prstGeom>
        </p:spPr>
      </p:pic>
      <p:pic>
        <p:nvPicPr>
          <p:cNvPr id="4" name="Immagine 3" descr="Immagine che contiene Simmetria, stella&#10;&#10;Il contenuto generato dall'IA potrebbe non essere corretto.">
            <a:extLst>
              <a:ext uri="{FF2B5EF4-FFF2-40B4-BE49-F238E27FC236}">
                <a16:creationId xmlns:a16="http://schemas.microsoft.com/office/drawing/2014/main" id="{5BEFB5E2-7C9E-81BC-0314-FE2B030AF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543" y="4045389"/>
            <a:ext cx="537019" cy="355501"/>
          </a:xfrm>
          <a:prstGeom prst="rect">
            <a:avLst/>
          </a:prstGeom>
        </p:spPr>
      </p:pic>
      <p:pic>
        <p:nvPicPr>
          <p:cNvPr id="5" name="Immagine 4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C451D215-EB78-8991-C318-E08DF9337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910" y="3865781"/>
            <a:ext cx="1643025" cy="71471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E1D57AA-1928-31CF-59E9-2461580DA8FD}"/>
              </a:ext>
            </a:extLst>
          </p:cNvPr>
          <p:cNvSpPr txBox="1">
            <a:spLocks/>
          </p:cNvSpPr>
          <p:nvPr/>
        </p:nvSpPr>
        <p:spPr>
          <a:xfrm>
            <a:off x="914037" y="3016412"/>
            <a:ext cx="7315924" cy="7920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it-IT" sz="2000" b="1" dirty="0" err="1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sz="2000" b="1" dirty="0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2000" b="1" dirty="0" err="1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Artificial</a:t>
            </a:r>
            <a:r>
              <a:rPr lang="it-IT" sz="2000" b="1" dirty="0">
                <a:solidFill>
                  <a:srgbClr val="E3EDED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Intelligence</a:t>
            </a:r>
            <a:endParaRPr lang="en-US" sz="2000" b="1" dirty="0">
              <a:solidFill>
                <a:srgbClr val="E3EDED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 descr="Immagine che contiene simbol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2A5D3FB-43CC-8491-9D29-A3AC32864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935" y="3935107"/>
            <a:ext cx="576064" cy="576064"/>
          </a:xfrm>
          <a:prstGeom prst="rect">
            <a:avLst/>
          </a:prstGeom>
        </p:spPr>
      </p:pic>
      <p:sp>
        <p:nvSpPr>
          <p:cNvPr id="8" name="Google Shape;98;g2c3d6d82e82_0_60">
            <a:extLst>
              <a:ext uri="{FF2B5EF4-FFF2-40B4-BE49-F238E27FC236}">
                <a16:creationId xmlns:a16="http://schemas.microsoft.com/office/drawing/2014/main" id="{12E21914-B0AE-A1E9-6ED2-9D07B5688978}"/>
              </a:ext>
            </a:extLst>
          </p:cNvPr>
          <p:cNvSpPr txBox="1"/>
          <p:nvPr/>
        </p:nvSpPr>
        <p:spPr>
          <a:xfrm>
            <a:off x="210558" y="4325776"/>
            <a:ext cx="8722883" cy="85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 fontAlgn="base">
              <a:spcBef>
                <a:spcPts val="1028"/>
              </a:spcBef>
              <a:spcAft>
                <a:spcPts val="1028"/>
              </a:spcAft>
              <a:buNone/>
            </a:pPr>
            <a:r>
              <a:rPr lang="en-US" sz="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IT4LIA AI FACTORY has received funding from the European High Performance Joint Undertaking under Grant Agreement  101234224.This project is co-funded by the European Commission, the Italian Ministry of University and Research, the National Cybersecurity Agency (ACN), the Emilia-Romagna Region, the Cineca Interuniversity Consortium, the National Institute for Nuclear Physics (INFN), the </a:t>
            </a:r>
            <a:r>
              <a:rPr lang="en-US" sz="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ItaliaMeteo</a:t>
            </a:r>
            <a:r>
              <a:rPr lang="en-US" sz="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Agency, the Italian Institute of Artificial Intelligence for Industry  (AI4I) and the Bruno Kessler Foundation.</a:t>
            </a:r>
          </a:p>
          <a:p>
            <a:pPr>
              <a:buNone/>
            </a:pPr>
            <a:br>
              <a:rPr lang="en-US" sz="1000" dirty="0"/>
            </a:br>
            <a:endParaRPr lang="en-US" sz="8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>
              <a:buSzPts val="1100"/>
            </a:pPr>
            <a:endParaRPr sz="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magine 8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4115F85-B487-D4C6-E268-9303F1458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7636" y="4030936"/>
            <a:ext cx="411037" cy="411037"/>
          </a:xfrm>
          <a:prstGeom prst="rect">
            <a:avLst/>
          </a:prstGeom>
        </p:spPr>
      </p:pic>
      <p:pic>
        <p:nvPicPr>
          <p:cNvPr id="3" name="Immagine 2" descr="Immagine che contiene testo, logo, Marchio, Carattere&#10;&#10;Il contenuto generato dall'IA potrebbe non essere corretto.">
            <a:extLst>
              <a:ext uri="{FF2B5EF4-FFF2-40B4-BE49-F238E27FC236}">
                <a16:creationId xmlns:a16="http://schemas.microsoft.com/office/drawing/2014/main" id="{597E164A-A524-B9D0-8AED-1927AE2BD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1795" y="3940831"/>
            <a:ext cx="591245" cy="5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0A15-6DB7-3BD4-1394-00FA1CF4E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>
            <a:extLst>
              <a:ext uri="{FF2B5EF4-FFF2-40B4-BE49-F238E27FC236}">
                <a16:creationId xmlns:a16="http://schemas.microsoft.com/office/drawing/2014/main" id="{EF80C955-1D0E-6EC7-6472-CA27BF57D4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4B483C-4959-55F6-C90C-BF4B3199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9" name="Immagine 8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AD488D1A-B6A7-A8B1-9686-78199C73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80" b="65425"/>
          <a:stretch/>
        </p:blipFill>
        <p:spPr>
          <a:xfrm>
            <a:off x="445355" y="642096"/>
            <a:ext cx="8431709" cy="1166522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A16C2A63-2CAD-083B-75EF-64EA79B3C6AC}"/>
              </a:ext>
            </a:extLst>
          </p:cNvPr>
          <p:cNvSpPr txBox="1">
            <a:spLocks/>
          </p:cNvSpPr>
          <p:nvPr/>
        </p:nvSpPr>
        <p:spPr>
          <a:xfrm>
            <a:off x="3900490" y="247943"/>
            <a:ext cx="1343020" cy="219704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buClrTx/>
              <a:buFontTx/>
            </a:pPr>
            <a:r>
              <a:rPr lang="it-IT" sz="2800" dirty="0"/>
              <a:t>Promoters</a:t>
            </a:r>
          </a:p>
        </p:txBody>
      </p:sp>
      <p:pic>
        <p:nvPicPr>
          <p:cNvPr id="11" name="Immagine 10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E6CF05BC-CBE5-0301-A081-8E2D802D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80" t="64548" r="12028" b="9771"/>
          <a:stretch/>
        </p:blipFill>
        <p:spPr>
          <a:xfrm>
            <a:off x="2752024" y="2252648"/>
            <a:ext cx="3806380" cy="81466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E1C16540-EA46-B142-E6EB-0E3FFFD754F5}"/>
              </a:ext>
            </a:extLst>
          </p:cNvPr>
          <p:cNvSpPr txBox="1">
            <a:spLocks/>
          </p:cNvSpPr>
          <p:nvPr/>
        </p:nvSpPr>
        <p:spPr>
          <a:xfrm>
            <a:off x="2375756" y="1900643"/>
            <a:ext cx="4392488" cy="49694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buClrTx/>
              <a:buFontTx/>
            </a:pPr>
            <a:r>
              <a:rPr lang="it-IT" sz="1800" dirty="0" err="1"/>
              <a:t>Other</a:t>
            </a:r>
            <a:r>
              <a:rPr lang="it-IT" sz="1800" dirty="0"/>
              <a:t> </a:t>
            </a:r>
            <a:r>
              <a:rPr lang="it-IT" sz="1800" dirty="0" err="1"/>
              <a:t>participating</a:t>
            </a:r>
            <a:r>
              <a:rPr lang="it-IT" sz="1800" dirty="0"/>
              <a:t> </a:t>
            </a:r>
            <a:r>
              <a:rPr lang="it-IT" sz="1800" dirty="0" err="1"/>
              <a:t>member</a:t>
            </a:r>
            <a:r>
              <a:rPr lang="it-IT" sz="1800" dirty="0"/>
              <a:t> </a:t>
            </a:r>
            <a:r>
              <a:rPr lang="it-IT" sz="1800" dirty="0" err="1"/>
              <a:t>states</a:t>
            </a:r>
            <a:endParaRPr lang="it-IT" sz="18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CEDCB40-918A-7C42-F125-3F5EE9D0E960}"/>
              </a:ext>
            </a:extLst>
          </p:cNvPr>
          <p:cNvSpPr/>
          <p:nvPr/>
        </p:nvSpPr>
        <p:spPr>
          <a:xfrm>
            <a:off x="0" y="1881787"/>
            <a:ext cx="9144000" cy="1258689"/>
          </a:xfrm>
          <a:prstGeom prst="rect">
            <a:avLst/>
          </a:prstGeom>
          <a:solidFill>
            <a:srgbClr val="A6A6A6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43124E87-1A51-1985-8C47-D2ECF4BAE4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976" b="39073"/>
          <a:stretch/>
        </p:blipFill>
        <p:spPr>
          <a:xfrm>
            <a:off x="1074821" y="4316714"/>
            <a:ext cx="6994358" cy="666915"/>
          </a:xfrm>
          <a:prstGeom prst="rect">
            <a:avLst/>
          </a:prstGeom>
        </p:spPr>
      </p:pic>
      <p:pic>
        <p:nvPicPr>
          <p:cNvPr id="5" name="Immagine 4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30164F4A-E7BC-2B93-5485-A5A0C7DB2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21" b="51466"/>
          <a:stretch/>
        </p:blipFill>
        <p:spPr>
          <a:xfrm>
            <a:off x="244747" y="3536240"/>
            <a:ext cx="8431709" cy="707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7879E24-1C65-76C8-690B-F5B8401F67CA}"/>
              </a:ext>
            </a:extLst>
          </p:cNvPr>
          <p:cNvSpPr/>
          <p:nvPr/>
        </p:nvSpPr>
        <p:spPr>
          <a:xfrm>
            <a:off x="0" y="3140477"/>
            <a:ext cx="9144000" cy="202787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766F79D4-EECC-2827-0DCF-574303F4470C}"/>
              </a:ext>
            </a:extLst>
          </p:cNvPr>
          <p:cNvSpPr txBox="1">
            <a:spLocks/>
          </p:cNvSpPr>
          <p:nvPr/>
        </p:nvSpPr>
        <p:spPr>
          <a:xfrm>
            <a:off x="3900490" y="3329171"/>
            <a:ext cx="1343020" cy="219704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buClrTx/>
              <a:buFontTx/>
            </a:pPr>
            <a:r>
              <a:rPr lang="it-IT" sz="2800" dirty="0"/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220621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A636F-3BBF-BF29-9120-51E5C928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IT4LIA AI </a:t>
            </a:r>
            <a:r>
              <a:rPr lang="it-IT" b="1" dirty="0" err="1"/>
              <a:t>Factory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59D45D3-D7D4-43DB-3C2A-9BAB12BD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6AD9D531-3F93-1A96-85A1-5FFF5250E676}"/>
              </a:ext>
            </a:extLst>
          </p:cNvPr>
          <p:cNvSpPr txBox="1">
            <a:spLocks/>
          </p:cNvSpPr>
          <p:nvPr/>
        </p:nvSpPr>
        <p:spPr>
          <a:xfrm>
            <a:off x="323528" y="1143326"/>
            <a:ext cx="8424936" cy="31566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ClrTx/>
              <a:buNone/>
            </a:pPr>
            <a:r>
              <a:rPr lang="en-US" sz="2200" b="1" dirty="0">
                <a:solidFill>
                  <a:srgbClr val="0077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resources and services for advanced AI</a:t>
            </a:r>
            <a:endParaRPr lang="it-IT" sz="2200" b="1" dirty="0">
              <a:solidFill>
                <a:srgbClr val="00777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ts val="2400"/>
              </a:lnSpc>
              <a:buClrTx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Italian AI Factory IT4LIA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a strategic initiative aimed at transforming the national and European AI landscape through advanced infrastructure and a comprehensive portfolio of services available to businesses and startups.</a:t>
            </a:r>
            <a:endParaRPr lang="it-IT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lnSpc>
                <a:spcPts val="2400"/>
              </a:lnSpc>
              <a:buClrTx/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AI Factory leverages a full range of computing resources to meet all AI workload requirements, including data preparation, processing, model training, and inference services.</a:t>
            </a:r>
            <a:endParaRPr lang="it-IT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9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2EFC8-4359-776E-ACB4-2EECDBE6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DD9BB-4D3B-B2D4-5282-07424A80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Enabling Innovation for Business, Research, and Society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8ACC9B6-9D24-371D-F292-69917F71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FF00305-1CD7-3E14-F369-B3778E810856}"/>
              </a:ext>
            </a:extLst>
          </p:cNvPr>
          <p:cNvSpPr txBox="1">
            <a:spLocks/>
          </p:cNvSpPr>
          <p:nvPr/>
        </p:nvSpPr>
        <p:spPr>
          <a:xfrm>
            <a:off x="323528" y="794653"/>
            <a:ext cx="8496944" cy="14890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Immagine 23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E2A42F5D-97CA-5A1B-D86B-F3E7A9C2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44" y="1995686"/>
            <a:ext cx="6348312" cy="26044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8B342C-66E2-56D6-3164-503F918CBABD}"/>
              </a:ext>
            </a:extLst>
          </p:cNvPr>
          <p:cNvSpPr txBox="1"/>
          <p:nvPr/>
        </p:nvSpPr>
        <p:spPr>
          <a:xfrm>
            <a:off x="683568" y="864212"/>
            <a:ext cx="7694414" cy="986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400"/>
              </a:lnSpc>
              <a:buClr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Italian AI Factory IT4LIA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a strategic initiative aimed at transforming the national and European AI landscape through advanced infrastructure and a comprehensive portfolio of services available to the different users of the ecosystem.</a:t>
            </a:r>
            <a:endParaRPr lang="it-IT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8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23026-35EB-012C-6455-05FABD55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09277-E836-C466-DECF-0AE9E4EF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One of the most powerful infrastructure in Europe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0042E6-9DCA-D551-8C34-5272F622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4B1073B8-1484-36CD-7F96-E6099D17EAE9}"/>
              </a:ext>
            </a:extLst>
          </p:cNvPr>
          <p:cNvSpPr txBox="1">
            <a:spLocks/>
          </p:cNvSpPr>
          <p:nvPr/>
        </p:nvSpPr>
        <p:spPr>
          <a:xfrm>
            <a:off x="179512" y="1491630"/>
            <a:ext cx="3240360" cy="31566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IT4LIA leverages the 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EuroHPC Leonardo supercomputer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, its 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AI-enhanced LISA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system, the 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GAIA cloud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, and the forthcoming AI-optimized system — all housed within the data center at the</a:t>
            </a:r>
            <a:r>
              <a:rPr lang="en-US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Bologna Technopole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infrastructure hub provides a complete computing continuum and is set to support the rapidly expanding AI ecosystem in Italy and Europe.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544D097-4619-470D-D4D3-70C5767F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9" t="12882" r="4509" b="8535"/>
          <a:stretch/>
        </p:blipFill>
        <p:spPr>
          <a:xfrm>
            <a:off x="3631163" y="1203598"/>
            <a:ext cx="5353579" cy="28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1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5BDDF-C4B1-A28B-8075-67AF85BAD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ccia in giù 24">
            <a:extLst>
              <a:ext uri="{FF2B5EF4-FFF2-40B4-BE49-F238E27FC236}">
                <a16:creationId xmlns:a16="http://schemas.microsoft.com/office/drawing/2014/main" id="{56CD9001-1504-0E05-7EF4-D749C8004824}"/>
              </a:ext>
            </a:extLst>
          </p:cNvPr>
          <p:cNvSpPr/>
          <p:nvPr/>
        </p:nvSpPr>
        <p:spPr>
          <a:xfrm>
            <a:off x="5352164" y="3127437"/>
            <a:ext cx="149320" cy="382382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CasellaDiTesto 1">
            <a:extLst>
              <a:ext uri="{FF2B5EF4-FFF2-40B4-BE49-F238E27FC236}">
                <a16:creationId xmlns:a16="http://schemas.microsoft.com/office/drawing/2014/main" id="{83AFEB3C-3AA3-9330-F13B-FC3E33B5AA6F}"/>
              </a:ext>
            </a:extLst>
          </p:cNvPr>
          <p:cNvSpPr txBox="1"/>
          <p:nvPr/>
        </p:nvSpPr>
        <p:spPr>
          <a:xfrm>
            <a:off x="882216" y="3970982"/>
            <a:ext cx="6925389" cy="216000"/>
          </a:xfrm>
          <a:prstGeom prst="rect">
            <a:avLst/>
          </a:prstGeom>
          <a:solidFill>
            <a:srgbClr val="AAD3DF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Internet and Geant 100G </a:t>
            </a:r>
            <a:endParaRPr lang="en-US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Freccia in giù 24">
            <a:extLst>
              <a:ext uri="{FF2B5EF4-FFF2-40B4-BE49-F238E27FC236}">
                <a16:creationId xmlns:a16="http://schemas.microsoft.com/office/drawing/2014/main" id="{9C1B4F80-84CA-021B-E8EC-6812E93F9CBF}"/>
              </a:ext>
            </a:extLst>
          </p:cNvPr>
          <p:cNvSpPr/>
          <p:nvPr/>
        </p:nvSpPr>
        <p:spPr>
          <a:xfrm>
            <a:off x="1668137" y="372318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B33D037-6490-ABD5-E10D-8F9ADA29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IT4LIA AI </a:t>
            </a:r>
            <a:r>
              <a:rPr lang="it-IT" b="1" dirty="0" err="1"/>
              <a:t>Factory</a:t>
            </a:r>
            <a:r>
              <a:rPr lang="it-IT" b="1" dirty="0"/>
              <a:t> computing </a:t>
            </a:r>
            <a:r>
              <a:rPr lang="it-IT" b="1" dirty="0" err="1"/>
              <a:t>infrastructure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DCEDEF3-68CC-3965-0C5B-A771CE67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5" name="Rettangolo arrotondato 2">
            <a:extLst>
              <a:ext uri="{FF2B5EF4-FFF2-40B4-BE49-F238E27FC236}">
                <a16:creationId xmlns:a16="http://schemas.microsoft.com/office/drawing/2014/main" id="{C83E30EB-EB46-DF0A-BB35-94872348C0D0}"/>
              </a:ext>
            </a:extLst>
          </p:cNvPr>
          <p:cNvSpPr/>
          <p:nvPr/>
        </p:nvSpPr>
        <p:spPr>
          <a:xfrm>
            <a:off x="6259607" y="977011"/>
            <a:ext cx="1548000" cy="720000"/>
          </a:xfrm>
          <a:prstGeom prst="roundRect">
            <a:avLst/>
          </a:prstGeom>
          <a:solidFill>
            <a:srgbClr val="AFCA0A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Leonardo</a:t>
            </a: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Booster Module</a:t>
            </a:r>
          </a:p>
          <a:p>
            <a:pPr marL="0" marR="0" lvl="0" indent="0" algn="ctr" defTabSz="121917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3456 compute nodes</a:t>
            </a:r>
          </a:p>
          <a:p>
            <a:pPr marL="0" marR="0" lvl="0" indent="0" algn="ctr" defTabSz="121917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4x NVIDIA A100-64 GPUs </a:t>
            </a:r>
          </a:p>
        </p:txBody>
      </p:sp>
      <p:sp>
        <p:nvSpPr>
          <p:cNvPr id="6" name="Cilindro 4">
            <a:extLst>
              <a:ext uri="{FF2B5EF4-FFF2-40B4-BE49-F238E27FC236}">
                <a16:creationId xmlns:a16="http://schemas.microsoft.com/office/drawing/2014/main" id="{4884DAEC-DC5E-9D91-B840-B42957648532}"/>
              </a:ext>
            </a:extLst>
          </p:cNvPr>
          <p:cNvSpPr/>
          <p:nvPr/>
        </p:nvSpPr>
        <p:spPr>
          <a:xfrm>
            <a:off x="3129668" y="2689970"/>
            <a:ext cx="1347744" cy="630005"/>
          </a:xfrm>
          <a:prstGeom prst="can">
            <a:avLst/>
          </a:prstGeom>
          <a:solidFill>
            <a:srgbClr val="AFCA0A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20" tIns="60960" rIns="121920" bIns="6096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b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Storage High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performance Tier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106 PB, 620 GB/s</a:t>
            </a:r>
          </a:p>
        </p:txBody>
      </p:sp>
      <p:sp>
        <p:nvSpPr>
          <p:cNvPr id="7" name="Cilindro 12">
            <a:extLst>
              <a:ext uri="{FF2B5EF4-FFF2-40B4-BE49-F238E27FC236}">
                <a16:creationId xmlns:a16="http://schemas.microsoft.com/office/drawing/2014/main" id="{830491B6-1A77-5837-E18A-42BA37DADF35}"/>
              </a:ext>
            </a:extLst>
          </p:cNvPr>
          <p:cNvSpPr/>
          <p:nvPr/>
        </p:nvSpPr>
        <p:spPr>
          <a:xfrm>
            <a:off x="3126207" y="2281971"/>
            <a:ext cx="1348664" cy="378184"/>
          </a:xfrm>
          <a:prstGeom prst="can">
            <a:avLst/>
          </a:prstGeom>
          <a:solidFill>
            <a:srgbClr val="AFCA0A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20" tIns="60960" rIns="121920" bIns="6096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Storage Fast Tier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5.4 PB, 1.4 TB/s</a:t>
            </a:r>
          </a:p>
        </p:txBody>
      </p:sp>
      <p:sp>
        <p:nvSpPr>
          <p:cNvPr id="8" name="Rettangolo arrotondato 2">
            <a:extLst>
              <a:ext uri="{FF2B5EF4-FFF2-40B4-BE49-F238E27FC236}">
                <a16:creationId xmlns:a16="http://schemas.microsoft.com/office/drawing/2014/main" id="{923736BB-1478-E1FD-BDCA-A5BE00FA8A99}"/>
              </a:ext>
            </a:extLst>
          </p:cNvPr>
          <p:cNvSpPr/>
          <p:nvPr/>
        </p:nvSpPr>
        <p:spPr>
          <a:xfrm>
            <a:off x="4652824" y="987452"/>
            <a:ext cx="1548000" cy="720000"/>
          </a:xfrm>
          <a:prstGeom prst="roundRect">
            <a:avLst/>
          </a:prstGeom>
          <a:solidFill>
            <a:srgbClr val="AFCA0A"/>
          </a:solidFill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Leonardo</a:t>
            </a: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Centric Module</a:t>
            </a:r>
          </a:p>
          <a:p>
            <a:pPr marL="0" marR="0" lvl="0" indent="0" algn="ctr" defTabSz="121917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1536 compute</a:t>
            </a: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Arial"/>
              </a:rPr>
              <a:t> nodes</a:t>
            </a:r>
          </a:p>
          <a:p>
            <a:pPr marL="0" marR="0" lvl="0" indent="0" algn="ctr" defTabSz="121917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2x Intel SPR CPUs, 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512 GB DDR5, NVM</a:t>
            </a: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rapezio 7">
            <a:extLst>
              <a:ext uri="{FF2B5EF4-FFF2-40B4-BE49-F238E27FC236}">
                <a16:creationId xmlns:a16="http://schemas.microsoft.com/office/drawing/2014/main" id="{0733095D-D910-D25E-5078-05AAD4EFD722}"/>
              </a:ext>
            </a:extLst>
          </p:cNvPr>
          <p:cNvSpPr/>
          <p:nvPr/>
        </p:nvSpPr>
        <p:spPr>
          <a:xfrm>
            <a:off x="4872890" y="2551103"/>
            <a:ext cx="1107868" cy="572596"/>
          </a:xfrm>
          <a:prstGeom prst="trapezoid">
            <a:avLst/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b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Arial"/>
              </a:rPr>
              <a:t>Fron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t-end partition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Login nodes</a:t>
            </a:r>
            <a:endParaRPr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Arial"/>
              </a:rPr>
              <a:t>Visualiz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Arial"/>
              </a:rPr>
              <a:t>. nodes</a:t>
            </a: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3E59B40C-C29A-BDC1-5315-2EE19F73D332}"/>
              </a:ext>
            </a:extLst>
          </p:cNvPr>
          <p:cNvSpPr txBox="1"/>
          <p:nvPr/>
        </p:nvSpPr>
        <p:spPr>
          <a:xfrm>
            <a:off x="874727" y="3507854"/>
            <a:ext cx="6932879" cy="216000"/>
          </a:xfrm>
          <a:prstGeom prst="rect">
            <a:avLst/>
          </a:prstGeom>
          <a:solidFill>
            <a:srgbClr val="007775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Facility distribution and routing </a:t>
            </a:r>
            <a:endParaRPr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arrotondato 2">
            <a:extLst>
              <a:ext uri="{FF2B5EF4-FFF2-40B4-BE49-F238E27FC236}">
                <a16:creationId xmlns:a16="http://schemas.microsoft.com/office/drawing/2014/main" id="{BA05A8A9-1AAE-31F4-1A24-CD2F1CE3707A}"/>
              </a:ext>
            </a:extLst>
          </p:cNvPr>
          <p:cNvSpPr/>
          <p:nvPr/>
        </p:nvSpPr>
        <p:spPr>
          <a:xfrm>
            <a:off x="3048752" y="983550"/>
            <a:ext cx="1548000" cy="720000"/>
          </a:xfrm>
          <a:prstGeom prst="roundRect">
            <a:avLst/>
          </a:prstGeom>
          <a:solidFill>
            <a:srgbClr val="AFCA0A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Lisa</a:t>
            </a: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 Module</a:t>
            </a: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168 8x GPU H100</a:t>
            </a:r>
            <a:endParaRPr lang="en-GB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rapezio 7">
            <a:extLst>
              <a:ext uri="{FF2B5EF4-FFF2-40B4-BE49-F238E27FC236}">
                <a16:creationId xmlns:a16="http://schemas.microsoft.com/office/drawing/2014/main" id="{19919F60-45D7-D9A5-3DE7-B7C52CAA4023}"/>
              </a:ext>
            </a:extLst>
          </p:cNvPr>
          <p:cNvSpPr/>
          <p:nvPr/>
        </p:nvSpPr>
        <p:spPr>
          <a:xfrm>
            <a:off x="6489381" y="2542469"/>
            <a:ext cx="1088453" cy="575450"/>
          </a:xfrm>
          <a:prstGeom prst="trapezoid">
            <a:avLst/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Gateway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2.5 Tb/s</a:t>
            </a:r>
          </a:p>
        </p:txBody>
      </p:sp>
      <p:sp>
        <p:nvSpPr>
          <p:cNvPr id="17" name="Arrow: Down 33">
            <a:extLst>
              <a:ext uri="{FF2B5EF4-FFF2-40B4-BE49-F238E27FC236}">
                <a16:creationId xmlns:a16="http://schemas.microsoft.com/office/drawing/2014/main" id="{DA6AD752-52E8-9D65-32CF-0C9885E8B72A}"/>
              </a:ext>
            </a:extLst>
          </p:cNvPr>
          <p:cNvSpPr/>
          <p:nvPr/>
        </p:nvSpPr>
        <p:spPr>
          <a:xfrm rot="16200000">
            <a:off x="932426" y="4414332"/>
            <a:ext cx="113501" cy="159570"/>
          </a:xfrm>
          <a:prstGeom prst="downArrow">
            <a:avLst/>
          </a:prstGeom>
          <a:solidFill>
            <a:srgbClr val="AAD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0974C941-ADBA-5A91-01FD-25DA4363695F}"/>
              </a:ext>
            </a:extLst>
          </p:cNvPr>
          <p:cNvSpPr txBox="1"/>
          <p:nvPr/>
        </p:nvSpPr>
        <p:spPr>
          <a:xfrm>
            <a:off x="1115616" y="4431646"/>
            <a:ext cx="595726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Ethernet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Arrow: Down 34">
            <a:extLst>
              <a:ext uri="{FF2B5EF4-FFF2-40B4-BE49-F238E27FC236}">
                <a16:creationId xmlns:a16="http://schemas.microsoft.com/office/drawing/2014/main" id="{8E3378D6-C8CF-6FD0-815F-E3B403DA6A76}"/>
              </a:ext>
            </a:extLst>
          </p:cNvPr>
          <p:cNvSpPr/>
          <p:nvPr/>
        </p:nvSpPr>
        <p:spPr>
          <a:xfrm rot="16200000">
            <a:off x="1686915" y="4416086"/>
            <a:ext cx="113501" cy="159570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Cilindro 4">
            <a:extLst>
              <a:ext uri="{FF2B5EF4-FFF2-40B4-BE49-F238E27FC236}">
                <a16:creationId xmlns:a16="http://schemas.microsoft.com/office/drawing/2014/main" id="{EA9D3473-82BB-22D8-23D8-9DC25DD4325F}"/>
              </a:ext>
            </a:extLst>
          </p:cNvPr>
          <p:cNvSpPr/>
          <p:nvPr/>
        </p:nvSpPr>
        <p:spPr>
          <a:xfrm>
            <a:off x="1404771" y="2259915"/>
            <a:ext cx="664222" cy="1007562"/>
          </a:xfrm>
          <a:prstGeom prst="can">
            <a:avLst/>
          </a:prstGeom>
          <a:solidFill>
            <a:srgbClr val="007775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20" tIns="60960" rIns="121920" bIns="6096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Storage data-lake S3 / NFS / Block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 PB</a:t>
            </a:r>
          </a:p>
        </p:txBody>
      </p:sp>
      <p:sp>
        <p:nvSpPr>
          <p:cNvPr id="22" name="Rectangle 43">
            <a:extLst>
              <a:ext uri="{FF2B5EF4-FFF2-40B4-BE49-F238E27FC236}">
                <a16:creationId xmlns:a16="http://schemas.microsoft.com/office/drawing/2014/main" id="{FF6FBB7A-F67A-870D-2196-12E9598292A4}"/>
              </a:ext>
            </a:extLst>
          </p:cNvPr>
          <p:cNvSpPr/>
          <p:nvPr/>
        </p:nvSpPr>
        <p:spPr>
          <a:xfrm>
            <a:off x="2999190" y="4407974"/>
            <a:ext cx="180000" cy="180000"/>
          </a:xfrm>
          <a:prstGeom prst="rect">
            <a:avLst/>
          </a:prstGeom>
          <a:solidFill>
            <a:srgbClr val="007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Rettangolo arrotondato 2">
            <a:extLst>
              <a:ext uri="{FF2B5EF4-FFF2-40B4-BE49-F238E27FC236}">
                <a16:creationId xmlns:a16="http://schemas.microsoft.com/office/drawing/2014/main" id="{3A2294C5-B96A-0704-F068-712172929FBF}"/>
              </a:ext>
            </a:extLst>
          </p:cNvPr>
          <p:cNvSpPr/>
          <p:nvPr/>
        </p:nvSpPr>
        <p:spPr>
          <a:xfrm>
            <a:off x="946881" y="987005"/>
            <a:ext cx="1605477" cy="720000"/>
          </a:xfrm>
          <a:prstGeom prst="roundRect">
            <a:avLst/>
          </a:prstGeom>
          <a:solidFill>
            <a:srgbClr val="007775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GAIA Cloud</a:t>
            </a: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420 CPU nodes 120K core</a:t>
            </a: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80 GPU nodes 50% Fp64</a:t>
            </a:r>
          </a:p>
          <a:p>
            <a:pPr marL="0" marR="0" lvl="0" indent="0" algn="ctr" defTabSz="121917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50% AI / 3D rend.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Cilindro 4">
            <a:extLst>
              <a:ext uri="{FF2B5EF4-FFF2-40B4-BE49-F238E27FC236}">
                <a16:creationId xmlns:a16="http://schemas.microsoft.com/office/drawing/2014/main" id="{E69728F1-6EEF-69F8-FD80-2C453C4A873D}"/>
              </a:ext>
            </a:extLst>
          </p:cNvPr>
          <p:cNvSpPr/>
          <p:nvPr/>
        </p:nvSpPr>
        <p:spPr>
          <a:xfrm>
            <a:off x="725938" y="2246256"/>
            <a:ext cx="664222" cy="1007562"/>
          </a:xfrm>
          <a:prstGeom prst="can">
            <a:avLst/>
          </a:prstGeom>
          <a:solidFill>
            <a:srgbClr val="007775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20" tIns="60960" rIns="121920" bIns="6096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Storage </a:t>
            </a:r>
            <a:r>
              <a:rPr kumimoji="0" lang="en-GB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Cheph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2PB IOPS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8PB Cap</a:t>
            </a:r>
            <a:r>
              <a:rPr lang="en-GB" sz="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acity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ilindro 4">
            <a:extLst>
              <a:ext uri="{FF2B5EF4-FFF2-40B4-BE49-F238E27FC236}">
                <a16:creationId xmlns:a16="http://schemas.microsoft.com/office/drawing/2014/main" id="{A95B8978-97CB-7170-FB4F-DAB2F36CE6E1}"/>
              </a:ext>
            </a:extLst>
          </p:cNvPr>
          <p:cNvSpPr/>
          <p:nvPr/>
        </p:nvSpPr>
        <p:spPr>
          <a:xfrm>
            <a:off x="2079806" y="2267425"/>
            <a:ext cx="664222" cy="1007562"/>
          </a:xfrm>
          <a:prstGeom prst="can">
            <a:avLst/>
          </a:prstGeom>
          <a:solidFill>
            <a:srgbClr val="007775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20" tIns="60960" rIns="121920" bIns="6096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Long term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up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Archive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8PB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44">
            <a:extLst>
              <a:ext uri="{FF2B5EF4-FFF2-40B4-BE49-F238E27FC236}">
                <a16:creationId xmlns:a16="http://schemas.microsoft.com/office/drawing/2014/main" id="{06A85F96-BF45-37D9-BF5B-A6B9711ED8EC}"/>
              </a:ext>
            </a:extLst>
          </p:cNvPr>
          <p:cNvSpPr txBox="1"/>
          <p:nvPr/>
        </p:nvSpPr>
        <p:spPr>
          <a:xfrm>
            <a:off x="3225552" y="4444912"/>
            <a:ext cx="595726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GAIA Cloud</a:t>
            </a:r>
          </a:p>
        </p:txBody>
      </p:sp>
      <p:sp>
        <p:nvSpPr>
          <p:cNvPr id="31" name="Freccia in giù 24">
            <a:extLst>
              <a:ext uri="{FF2B5EF4-FFF2-40B4-BE49-F238E27FC236}">
                <a16:creationId xmlns:a16="http://schemas.microsoft.com/office/drawing/2014/main" id="{2B35A526-5108-35CB-D1AC-0BBA707B206A}"/>
              </a:ext>
            </a:extLst>
          </p:cNvPr>
          <p:cNvSpPr/>
          <p:nvPr/>
        </p:nvSpPr>
        <p:spPr>
          <a:xfrm rot="10800000">
            <a:off x="1674959" y="170846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Freccia in giù 24">
            <a:extLst>
              <a:ext uri="{FF2B5EF4-FFF2-40B4-BE49-F238E27FC236}">
                <a16:creationId xmlns:a16="http://schemas.microsoft.com/office/drawing/2014/main" id="{FD2D3846-05FC-DBB7-C0D6-2552161B9181}"/>
              </a:ext>
            </a:extLst>
          </p:cNvPr>
          <p:cNvSpPr/>
          <p:nvPr/>
        </p:nvSpPr>
        <p:spPr>
          <a:xfrm>
            <a:off x="1668137" y="2095352"/>
            <a:ext cx="149320" cy="281487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Freccia in giù 24">
            <a:extLst>
              <a:ext uri="{FF2B5EF4-FFF2-40B4-BE49-F238E27FC236}">
                <a16:creationId xmlns:a16="http://schemas.microsoft.com/office/drawing/2014/main" id="{1C8F48D4-55A1-C7B1-128D-E792B318705E}"/>
              </a:ext>
            </a:extLst>
          </p:cNvPr>
          <p:cNvSpPr/>
          <p:nvPr/>
        </p:nvSpPr>
        <p:spPr>
          <a:xfrm>
            <a:off x="1668137" y="3265761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ttangolo 4">
            <a:extLst>
              <a:ext uri="{FF2B5EF4-FFF2-40B4-BE49-F238E27FC236}">
                <a16:creationId xmlns:a16="http://schemas.microsoft.com/office/drawing/2014/main" id="{95AB89E3-C093-C7AE-4AAE-DAD1BC9FE5B4}"/>
              </a:ext>
            </a:extLst>
          </p:cNvPr>
          <p:cNvSpPr/>
          <p:nvPr/>
        </p:nvSpPr>
        <p:spPr>
          <a:xfrm>
            <a:off x="819282" y="1944791"/>
            <a:ext cx="1860675" cy="185664"/>
          </a:xfrm>
          <a:prstGeom prst="rect">
            <a:avLst/>
          </a:prstGeom>
          <a:solidFill>
            <a:srgbClr val="AAD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Ethernet Interconnect 400Gb/s</a:t>
            </a: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60049CED-44A2-0915-C569-8E848885AA95}"/>
              </a:ext>
            </a:extLst>
          </p:cNvPr>
          <p:cNvSpPr txBox="1"/>
          <p:nvPr/>
        </p:nvSpPr>
        <p:spPr>
          <a:xfrm>
            <a:off x="1864469" y="4431646"/>
            <a:ext cx="595726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InfiniBand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1B9DB164-4B1C-E6DF-63E5-6980A326C76E}"/>
              </a:ext>
            </a:extLst>
          </p:cNvPr>
          <p:cNvSpPr/>
          <p:nvPr/>
        </p:nvSpPr>
        <p:spPr>
          <a:xfrm>
            <a:off x="3913590" y="4407974"/>
            <a:ext cx="180000" cy="180000"/>
          </a:xfrm>
          <a:prstGeom prst="rect">
            <a:avLst/>
          </a:prstGeom>
          <a:solidFill>
            <a:srgbClr val="AFC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TextBox 44">
            <a:extLst>
              <a:ext uri="{FF2B5EF4-FFF2-40B4-BE49-F238E27FC236}">
                <a16:creationId xmlns:a16="http://schemas.microsoft.com/office/drawing/2014/main" id="{C27FB7A1-30EB-906C-96A8-C08CB03495E9}"/>
              </a:ext>
            </a:extLst>
          </p:cNvPr>
          <p:cNvSpPr txBox="1"/>
          <p:nvPr/>
        </p:nvSpPr>
        <p:spPr>
          <a:xfrm>
            <a:off x="4139952" y="4444912"/>
            <a:ext cx="595726" cy="123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Leonardo Lisa</a:t>
            </a:r>
          </a:p>
        </p:txBody>
      </p:sp>
      <p:sp>
        <p:nvSpPr>
          <p:cNvPr id="49" name="Freccia in giù 24">
            <a:extLst>
              <a:ext uri="{FF2B5EF4-FFF2-40B4-BE49-F238E27FC236}">
                <a16:creationId xmlns:a16="http://schemas.microsoft.com/office/drawing/2014/main" id="{DC34FEBC-BA3D-F85E-3A69-891BF03D7093}"/>
              </a:ext>
            </a:extLst>
          </p:cNvPr>
          <p:cNvSpPr/>
          <p:nvPr/>
        </p:nvSpPr>
        <p:spPr>
          <a:xfrm>
            <a:off x="4270250" y="372318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Freccia in giù 24">
            <a:extLst>
              <a:ext uri="{FF2B5EF4-FFF2-40B4-BE49-F238E27FC236}">
                <a16:creationId xmlns:a16="http://schemas.microsoft.com/office/drawing/2014/main" id="{B0C0F1F1-EA9E-BC53-B3DD-D482D03EA5AC}"/>
              </a:ext>
            </a:extLst>
          </p:cNvPr>
          <p:cNvSpPr/>
          <p:nvPr/>
        </p:nvSpPr>
        <p:spPr>
          <a:xfrm>
            <a:off x="6958947" y="372318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Freccia in giù 24">
            <a:extLst>
              <a:ext uri="{FF2B5EF4-FFF2-40B4-BE49-F238E27FC236}">
                <a16:creationId xmlns:a16="http://schemas.microsoft.com/office/drawing/2014/main" id="{0689F137-8C65-5F56-0CA0-58E0567A5A33}"/>
              </a:ext>
            </a:extLst>
          </p:cNvPr>
          <p:cNvSpPr/>
          <p:nvPr/>
        </p:nvSpPr>
        <p:spPr>
          <a:xfrm rot="10800000">
            <a:off x="3748093" y="170846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Freccia in giù 24">
            <a:extLst>
              <a:ext uri="{FF2B5EF4-FFF2-40B4-BE49-F238E27FC236}">
                <a16:creationId xmlns:a16="http://schemas.microsoft.com/office/drawing/2014/main" id="{46E533A0-A260-88BD-E030-7B020B8384EE}"/>
              </a:ext>
            </a:extLst>
          </p:cNvPr>
          <p:cNvSpPr/>
          <p:nvPr/>
        </p:nvSpPr>
        <p:spPr>
          <a:xfrm rot="10800000">
            <a:off x="5352164" y="170846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Freccia in giù 24">
            <a:extLst>
              <a:ext uri="{FF2B5EF4-FFF2-40B4-BE49-F238E27FC236}">
                <a16:creationId xmlns:a16="http://schemas.microsoft.com/office/drawing/2014/main" id="{8D5837DB-73F3-D08B-3407-E540B21EAE20}"/>
              </a:ext>
            </a:extLst>
          </p:cNvPr>
          <p:cNvSpPr/>
          <p:nvPr/>
        </p:nvSpPr>
        <p:spPr>
          <a:xfrm rot="10800000">
            <a:off x="6958947" y="1708468"/>
            <a:ext cx="149320" cy="244057"/>
          </a:xfrm>
          <a:prstGeom prst="downArrow">
            <a:avLst>
              <a:gd name="adj1" fmla="val 50000"/>
              <a:gd name="adj2" fmla="val 5776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Freccia in giù 24">
            <a:extLst>
              <a:ext uri="{FF2B5EF4-FFF2-40B4-BE49-F238E27FC236}">
                <a16:creationId xmlns:a16="http://schemas.microsoft.com/office/drawing/2014/main" id="{14C2AEC1-A3B0-0ED1-AE02-4A4EBAD418F2}"/>
              </a:ext>
            </a:extLst>
          </p:cNvPr>
          <p:cNvSpPr/>
          <p:nvPr/>
        </p:nvSpPr>
        <p:spPr>
          <a:xfrm>
            <a:off x="3275856" y="2095352"/>
            <a:ext cx="149320" cy="281487"/>
          </a:xfrm>
          <a:prstGeom prst="downArrow">
            <a:avLst>
              <a:gd name="adj1" fmla="val 50000"/>
              <a:gd name="adj2" fmla="val 5776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Freccia in giù 24">
            <a:extLst>
              <a:ext uri="{FF2B5EF4-FFF2-40B4-BE49-F238E27FC236}">
                <a16:creationId xmlns:a16="http://schemas.microsoft.com/office/drawing/2014/main" id="{D3188D0A-46D8-0118-1F47-E2765FCBE224}"/>
              </a:ext>
            </a:extLst>
          </p:cNvPr>
          <p:cNvSpPr/>
          <p:nvPr/>
        </p:nvSpPr>
        <p:spPr>
          <a:xfrm>
            <a:off x="4206656" y="2095352"/>
            <a:ext cx="149320" cy="281487"/>
          </a:xfrm>
          <a:prstGeom prst="downArrow">
            <a:avLst>
              <a:gd name="adj1" fmla="val 50000"/>
              <a:gd name="adj2" fmla="val 57766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ttangolo 4">
            <a:extLst>
              <a:ext uri="{FF2B5EF4-FFF2-40B4-BE49-F238E27FC236}">
                <a16:creationId xmlns:a16="http://schemas.microsoft.com/office/drawing/2014/main" id="{09E03327-47D1-B35E-2D12-763AFA6ADF60}"/>
              </a:ext>
            </a:extLst>
          </p:cNvPr>
          <p:cNvSpPr/>
          <p:nvPr/>
        </p:nvSpPr>
        <p:spPr>
          <a:xfrm>
            <a:off x="3048752" y="1945065"/>
            <a:ext cx="4758855" cy="196521"/>
          </a:xfrm>
          <a:prstGeom prst="rect">
            <a:avLst/>
          </a:prstGeom>
          <a:solidFill>
            <a:srgbClr val="AFC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Low Latency Interconnect 200Gb/s 400/Gb/s</a:t>
            </a:r>
          </a:p>
        </p:txBody>
      </p:sp>
      <p:sp>
        <p:nvSpPr>
          <p:cNvPr id="57" name="Freccia in giù 24">
            <a:extLst>
              <a:ext uri="{FF2B5EF4-FFF2-40B4-BE49-F238E27FC236}">
                <a16:creationId xmlns:a16="http://schemas.microsoft.com/office/drawing/2014/main" id="{B44D4557-E0AE-75C6-3861-FA7F8458A254}"/>
              </a:ext>
            </a:extLst>
          </p:cNvPr>
          <p:cNvSpPr/>
          <p:nvPr/>
        </p:nvSpPr>
        <p:spPr>
          <a:xfrm>
            <a:off x="6958947" y="3127437"/>
            <a:ext cx="149320" cy="382382"/>
          </a:xfrm>
          <a:prstGeom prst="downArrow">
            <a:avLst>
              <a:gd name="adj1" fmla="val 50000"/>
              <a:gd name="adj2" fmla="val 57766"/>
            </a:avLst>
          </a:prstGeom>
          <a:solidFill>
            <a:srgbClr val="AAD3D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796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8C196-1D10-19AC-1CAE-6E4E5D24C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105D0-9FB5-661F-0B42-70B0D783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Data </a:t>
            </a:r>
            <a:r>
              <a:rPr lang="it-IT" b="1" dirty="0" err="1"/>
              <a:t>related</a:t>
            </a:r>
            <a:r>
              <a:rPr lang="it-IT" b="1" dirty="0"/>
              <a:t> services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BD7A237-9AE4-CCEC-6BDD-A87BA217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823E3C5F-4681-DA29-022C-EB0D523F4030}"/>
              </a:ext>
            </a:extLst>
          </p:cNvPr>
          <p:cNvSpPr txBox="1">
            <a:spLocks/>
          </p:cNvSpPr>
          <p:nvPr/>
        </p:nvSpPr>
        <p:spPr>
          <a:xfrm>
            <a:off x="4932040" y="1239602"/>
            <a:ext cx="4030833" cy="31566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On-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Premises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Dataset Access</a:t>
            </a:r>
          </a:p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National Data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Catalogue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External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Data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Acquisition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Data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Orchestration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tools</a:t>
            </a:r>
          </a:p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Cache-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Mediated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Data Access</a:t>
            </a:r>
          </a:p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Multi-Protocol Storage Service</a:t>
            </a:r>
          </a:p>
          <a:p>
            <a:pPr marL="180000" indent="-180000">
              <a:lnSpc>
                <a:spcPts val="2200"/>
              </a:lnSpc>
              <a:spcBef>
                <a:spcPts val="500"/>
              </a:spcBef>
              <a:buClrTx/>
            </a:pP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Synthetic</a:t>
            </a: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Data Generation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C0B4330-15F2-4D36-0BFC-5F1EE3C4503C}"/>
              </a:ext>
            </a:extLst>
          </p:cNvPr>
          <p:cNvSpPr txBox="1">
            <a:spLocks/>
          </p:cNvSpPr>
          <p:nvPr/>
        </p:nvSpPr>
        <p:spPr>
          <a:xfrm>
            <a:off x="395536" y="1851670"/>
            <a:ext cx="3816422" cy="14401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ClrTx/>
              <a:buNone/>
            </a:pPr>
            <a:r>
              <a:rPr lang="en-US" sz="1800" b="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Data as a driver for AI research and innovation: access, management, valorization, and creation of new datasets to empower the ecosystem.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29BD076-C7A9-1F1C-03BE-E7D82D5E910C}"/>
              </a:ext>
            </a:extLst>
          </p:cNvPr>
          <p:cNvCxnSpPr>
            <a:cxnSpLocks/>
          </p:cNvCxnSpPr>
          <p:nvPr/>
        </p:nvCxnSpPr>
        <p:spPr>
          <a:xfrm>
            <a:off x="4608004" y="1131590"/>
            <a:ext cx="0" cy="3156616"/>
          </a:xfrm>
          <a:prstGeom prst="line">
            <a:avLst/>
          </a:prstGeom>
          <a:ln w="15875">
            <a:solidFill>
              <a:srgbClr val="0077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48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2F9B9-B1B9-FF97-7740-10E81A184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54FBC-59A2-055F-8F8A-AB73C6F8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Horizontal</a:t>
            </a:r>
            <a:r>
              <a:rPr lang="it-IT" dirty="0"/>
              <a:t> </a:t>
            </a:r>
            <a:r>
              <a:rPr lang="it-IT" b="1" dirty="0"/>
              <a:t>services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22D8770-5D45-32AB-109B-C6804A9B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1B07F5DA-58E9-528A-B174-792DFD52C990}"/>
              </a:ext>
            </a:extLst>
          </p:cNvPr>
          <p:cNvSpPr txBox="1">
            <a:spLocks/>
          </p:cNvSpPr>
          <p:nvPr/>
        </p:nvSpPr>
        <p:spPr>
          <a:xfrm>
            <a:off x="4932040" y="1239602"/>
            <a:ext cx="4030833" cy="31566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High-level support on AI on HPC: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pre-training, training, domain adaptation, fine-tuning, RAG, model compression and optimization, agents and more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Fast deployment of AI frameworks and pipelines</a:t>
            </a:r>
          </a:p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 to the On-Premises Model Hub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Federated Learning as a Service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Model stress testing and A/B testing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it-IT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AI model security </a:t>
            </a:r>
            <a:r>
              <a:rPr lang="it-IT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assessment</a:t>
            </a:r>
            <a:endParaRPr lang="it-IT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80000" indent="-180000" algn="just">
              <a:lnSpc>
                <a:spcPts val="18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for regulatory compliance and access to regulatory sandboxes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6F50D00F-BE49-8D3F-C343-67147268D1EB}"/>
              </a:ext>
            </a:extLst>
          </p:cNvPr>
          <p:cNvSpPr txBox="1">
            <a:spLocks/>
          </p:cNvSpPr>
          <p:nvPr/>
        </p:nvSpPr>
        <p:spPr>
          <a:xfrm>
            <a:off x="395536" y="1851670"/>
            <a:ext cx="3816422" cy="14401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ClrTx/>
              <a:buNone/>
            </a:pPr>
            <a:r>
              <a:rPr lang="en-US" sz="1800" b="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Comprehensive support for AI research and innovation: from streamlined HPC access to workflow development and optimization, model quality and security testing, and regulatory compliance.</a:t>
            </a:r>
            <a:endParaRPr lang="en-US" sz="1800" b="0" i="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FB0FEB9-F7C3-F0D8-5186-E4F9B6F7C150}"/>
              </a:ext>
            </a:extLst>
          </p:cNvPr>
          <p:cNvCxnSpPr>
            <a:cxnSpLocks/>
          </p:cNvCxnSpPr>
          <p:nvPr/>
        </p:nvCxnSpPr>
        <p:spPr>
          <a:xfrm>
            <a:off x="4608004" y="1131590"/>
            <a:ext cx="0" cy="3156616"/>
          </a:xfrm>
          <a:prstGeom prst="line">
            <a:avLst/>
          </a:prstGeom>
          <a:ln w="15875">
            <a:solidFill>
              <a:srgbClr val="0077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84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B0E7-7BD9-5B82-C163-F692CCB6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75192F-B551-8F3B-C0F9-3B3A9909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Vertical </a:t>
            </a:r>
            <a:r>
              <a:rPr lang="it-IT" b="1" dirty="0"/>
              <a:t>services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7DF211A-1D65-1725-B1CB-242D1171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F1F3-F0F3-724E-88F1-63E0BA510BEF}" type="slidenum">
              <a:rPr lang="it-IT" smtClean="0"/>
              <a:pPr/>
              <a:t>9</a:t>
            </a:fld>
            <a:endParaRPr lang="it-IT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9A8FE0F-DBB0-FC44-92FD-628D36244158}"/>
              </a:ext>
            </a:extLst>
          </p:cNvPr>
          <p:cNvCxnSpPr>
            <a:cxnSpLocks/>
          </p:cNvCxnSpPr>
          <p:nvPr/>
        </p:nvCxnSpPr>
        <p:spPr>
          <a:xfrm>
            <a:off x="4608004" y="1131590"/>
            <a:ext cx="0" cy="3156616"/>
          </a:xfrm>
          <a:prstGeom prst="line">
            <a:avLst/>
          </a:prstGeom>
          <a:ln w="15875">
            <a:solidFill>
              <a:srgbClr val="0077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ttotitolo 2">
            <a:extLst>
              <a:ext uri="{FF2B5EF4-FFF2-40B4-BE49-F238E27FC236}">
                <a16:creationId xmlns:a16="http://schemas.microsoft.com/office/drawing/2014/main" id="{33518C0C-7766-761B-8505-016FC41F7462}"/>
              </a:ext>
            </a:extLst>
          </p:cNvPr>
          <p:cNvSpPr txBox="1">
            <a:spLocks/>
          </p:cNvSpPr>
          <p:nvPr/>
        </p:nvSpPr>
        <p:spPr>
          <a:xfrm>
            <a:off x="539552" y="1275606"/>
            <a:ext cx="3384375" cy="31566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ClrTx/>
              <a:buNone/>
            </a:pPr>
            <a:r>
              <a:rPr lang="en-US" sz="1600" b="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 solutions and support to accelerate research and innovation in strategic sectors:</a:t>
            </a:r>
          </a:p>
          <a:p>
            <a:pPr marL="0" indent="0" algn="ctr">
              <a:lnSpc>
                <a:spcPct val="100000"/>
              </a:lnSpc>
              <a:buClrTx/>
              <a:buNone/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Agri-tech and Agri-food</a:t>
            </a:r>
          </a:p>
          <a:p>
            <a:pPr marL="0" indent="0" algn="ctr">
              <a:lnSpc>
                <a:spcPct val="100000"/>
              </a:lnSpc>
              <a:buClrTx/>
              <a:buNone/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Cybersecurity</a:t>
            </a:r>
          </a:p>
          <a:p>
            <a:pPr marL="0" indent="0" algn="ctr">
              <a:lnSpc>
                <a:spcPct val="100000"/>
              </a:lnSpc>
              <a:buClrTx/>
              <a:buNone/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Earth</a:t>
            </a:r>
          </a:p>
          <a:p>
            <a:pPr marL="0" indent="0" algn="ctr">
              <a:lnSpc>
                <a:spcPct val="100000"/>
              </a:lnSpc>
              <a:buClrTx/>
              <a:buNone/>
            </a:pPr>
            <a:r>
              <a:rPr lang="it-IT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Manufacturing</a:t>
            </a:r>
          </a:p>
          <a:p>
            <a:pPr marL="0" indent="0" algn="ctr">
              <a:lnSpc>
                <a:spcPts val="2200"/>
              </a:lnSpc>
              <a:buClrTx/>
              <a:buNone/>
            </a:pPr>
            <a:endParaRPr lang="it-IT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A5FC27B2-8497-C3AC-BD8F-BB7E9BA7D234}"/>
              </a:ext>
            </a:extLst>
          </p:cNvPr>
          <p:cNvSpPr txBox="1">
            <a:spLocks/>
          </p:cNvSpPr>
          <p:nvPr/>
        </p:nvSpPr>
        <p:spPr>
          <a:xfrm>
            <a:off x="4860192" y="1191520"/>
            <a:ext cx="4032447" cy="31566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lnSpc>
                <a:spcPts val="22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Development of large-scale, sector-specific open-source models</a:t>
            </a:r>
          </a:p>
          <a:p>
            <a:pPr marL="180000" indent="-180000" algn="just">
              <a:lnSpc>
                <a:spcPts val="22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Management of high-quality sectoral datasets compliant with European regulations</a:t>
            </a:r>
          </a:p>
          <a:p>
            <a:pPr marL="180000" indent="-180000" algn="just">
              <a:lnSpc>
                <a:spcPts val="22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Refinement and development of ecosystem services based on large-scale models</a:t>
            </a:r>
          </a:p>
          <a:p>
            <a:pPr marL="180000" indent="-180000" algn="just">
              <a:lnSpc>
                <a:spcPts val="22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Development of customized AI services</a:t>
            </a:r>
          </a:p>
          <a:p>
            <a:pPr marL="180000" indent="-180000" algn="just">
              <a:lnSpc>
                <a:spcPts val="2200"/>
              </a:lnSpc>
              <a:spcBef>
                <a:spcPts val="500"/>
              </a:spcBef>
              <a:buClrTx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Sector-specific consultancy tailored to domain needs</a:t>
            </a:r>
            <a:endParaRPr lang="it-IT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2210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D45769B505C47B741277D5A7E1AA2" ma:contentTypeVersion="21" ma:contentTypeDescription="Create a new document." ma:contentTypeScope="" ma:versionID="2d90d388cac602ef767b01f3e2fb3ce7">
  <xsd:schema xmlns:xsd="http://www.w3.org/2001/XMLSchema" xmlns:xs="http://www.w3.org/2001/XMLSchema" xmlns:p="http://schemas.microsoft.com/office/2006/metadata/properties" xmlns:ns1="http://schemas.microsoft.com/sharepoint/v3" xmlns:ns2="17615853-7f91-438f-9534-afd54aeb325b" xmlns:ns3="4f61047b-3b18-41b7-9c13-88e2fbe1b5d2" targetNamespace="http://schemas.microsoft.com/office/2006/metadata/properties" ma:root="true" ma:fieldsID="568a6ae81556c89371b695ff50b0fb7b" ns1:_="" ns2:_="" ns3:_="">
    <xsd:import namespace="http://schemas.microsoft.com/sharepoint/v3"/>
    <xsd:import namespace="17615853-7f91-438f-9534-afd54aeb325b"/>
    <xsd:import namespace="4f61047b-3b18-41b7-9c13-88e2fbe1b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15853-7f91-438f-9534-afd54aeb3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b6b536-68da-4869-80cf-67b04ace3c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1047b-3b18-41b7-9c13-88e2fbe1b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4d8597-6f18-48fb-88c2-3eefa884dd06}" ma:internalName="TaxCatchAll" ma:showField="CatchAllData" ma:web="4f61047b-3b18-41b7-9c13-88e2fbe1b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61047b-3b18-41b7-9c13-88e2fbe1b5d2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17615853-7f91-438f-9534-afd54aeb32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E8AF80-DA21-4147-9344-AF573603EEAB}"/>
</file>

<file path=customXml/itemProps2.xml><?xml version="1.0" encoding="utf-8"?>
<ds:datastoreItem xmlns:ds="http://schemas.openxmlformats.org/officeDocument/2006/customXml" ds:itemID="{A47BF61D-122B-4967-BEA9-F4708BABE09B}"/>
</file>

<file path=customXml/itemProps3.xml><?xml version="1.0" encoding="utf-8"?>
<ds:datastoreItem xmlns:ds="http://schemas.openxmlformats.org/officeDocument/2006/customXml" ds:itemID="{B46BDFF8-359D-4300-A131-5CDB84E07B4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793</Words>
  <Application>Microsoft Office PowerPoint</Application>
  <PresentationFormat>Presentazione su schermo (16:9)</PresentationFormat>
  <Paragraphs>116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Calibri Light</vt:lpstr>
      <vt:lpstr>Arial</vt:lpstr>
      <vt:lpstr>Aptos Display</vt:lpstr>
      <vt:lpstr>Calibri</vt:lpstr>
      <vt:lpstr>Aptos</vt:lpstr>
      <vt:lpstr>Personalizza struttura</vt:lpstr>
      <vt:lpstr>Presentazione standard di PowerPoint</vt:lpstr>
      <vt:lpstr>Presentazione standard di PowerPoint</vt:lpstr>
      <vt:lpstr>What is IT4LIA AI Factory</vt:lpstr>
      <vt:lpstr>Enabling Innovation for Business, Research, and Society</vt:lpstr>
      <vt:lpstr>One of the most powerful infrastructure in Europe</vt:lpstr>
      <vt:lpstr>IT4LIA AI Factory computing infrastructure</vt:lpstr>
      <vt:lpstr>Data related services</vt:lpstr>
      <vt:lpstr>Horizontal services</vt:lpstr>
      <vt:lpstr>Vertical services</vt:lpstr>
      <vt:lpstr>Training</vt:lpstr>
      <vt:lpstr>Take home messages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Extreme Events Climate Index</dc:title>
  <dc:creator>Tirri Antonio</dc:creator>
  <cp:lastModifiedBy>Laura Morselli</cp:lastModifiedBy>
  <cp:revision>244</cp:revision>
  <cp:lastPrinted>2025-05-19T13:13:32Z</cp:lastPrinted>
  <dcterms:modified xsi:type="dcterms:W3CDTF">2025-05-19T17:49:28Z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0x01010011BD45769B505C47B741277D5A7E1AA2</vt:lpwstr>
  </property>
</Properties>
</file>